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8" r:id="rId5"/>
    <p:sldId id="269" r:id="rId6"/>
    <p:sldId id="260" r:id="rId7"/>
    <p:sldId id="261" r:id="rId8"/>
    <p:sldId id="270" r:id="rId9"/>
    <p:sldId id="264" r:id="rId10"/>
    <p:sldId id="265" r:id="rId11"/>
    <p:sldId id="271" r:id="rId12"/>
    <p:sldId id="272" r:id="rId13"/>
    <p:sldId id="273" r:id="rId14"/>
    <p:sldId id="275" r:id="rId15"/>
    <p:sldId id="274" r:id="rId16"/>
    <p:sldId id="276" r:id="rId17"/>
    <p:sldId id="278" r:id="rId18"/>
    <p:sldId id="280" r:id="rId19"/>
    <p:sldId id="299" r:id="rId20"/>
    <p:sldId id="300" r:id="rId21"/>
    <p:sldId id="303" r:id="rId22"/>
    <p:sldId id="304" r:id="rId23"/>
    <p:sldId id="305" r:id="rId24"/>
    <p:sldId id="306" r:id="rId25"/>
    <p:sldId id="307" r:id="rId26"/>
    <p:sldId id="308" r:id="rId27"/>
    <p:sldId id="301" r:id="rId28"/>
    <p:sldId id="302" r:id="rId29"/>
    <p:sldId id="277" r:id="rId30"/>
    <p:sldId id="309" r:id="rId31"/>
    <p:sldId id="26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C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6801" autoAdjust="0"/>
  </p:normalViewPr>
  <p:slideViewPr>
    <p:cSldViewPr snapToGrid="0">
      <p:cViewPr varScale="1">
        <p:scale>
          <a:sx n="82" d="100"/>
          <a:sy n="82" d="100"/>
        </p:scale>
        <p:origin x="49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EC0C65-188B-4D21-9EFF-C9DD7E9CF471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A0C4E-78A0-46EF-8D5F-AA9CA0A7C0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923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377E4-AA64-4515-AD0A-969166BA7F5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325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377E4-AA64-4515-AD0A-969166BA7F5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358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377E4-AA64-4515-AD0A-969166BA7F5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87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3390F6C2-EE65-4236-8AC7-975F0B7BCF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5" name="图片 4" descr="00000">
            <a:extLst>
              <a:ext uri="{FF2B5EF4-FFF2-40B4-BE49-F238E27FC236}">
                <a16:creationId xmlns:a16="http://schemas.microsoft.com/office/drawing/2014/main" id="{395499DE-4B0A-40D2-B859-9E950C813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D1177D-0365-4766-B08A-2BB0FE8CA3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5488" y="1306513"/>
            <a:ext cx="9405937" cy="4702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0509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00000">
            <a:extLst>
              <a:ext uri="{FF2B5EF4-FFF2-40B4-BE49-F238E27FC236}">
                <a16:creationId xmlns:a16="http://schemas.microsoft.com/office/drawing/2014/main" id="{B35AFC30-930D-4240-BB8F-EC7C493F6F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6" name="文本占位符 16">
            <a:extLst>
              <a:ext uri="{FF2B5EF4-FFF2-40B4-BE49-F238E27FC236}">
                <a16:creationId xmlns:a16="http://schemas.microsoft.com/office/drawing/2014/main" id="{9D3677A8-B14B-43CB-8CB2-EC979A30AA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7" name="文本占位符 14">
            <a:extLst>
              <a:ext uri="{FF2B5EF4-FFF2-40B4-BE49-F238E27FC236}">
                <a16:creationId xmlns:a16="http://schemas.microsoft.com/office/drawing/2014/main" id="{10F4E61E-1DBF-4008-817F-4341201900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2075" y="1187767"/>
            <a:ext cx="9447849" cy="272986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9F8A372-AADD-4F56-8F5E-2BBF709C5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162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2AB60E04-C116-4FB9-90D8-F06F7141B9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867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8">
            <a:extLst>
              <a:ext uri="{FF2B5EF4-FFF2-40B4-BE49-F238E27FC236}">
                <a16:creationId xmlns:a16="http://schemas.microsoft.com/office/drawing/2014/main" id="{00DA8D9A-3961-4B4B-B9B7-142C750326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5725" y="4028439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9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66ACDDEC-C7DB-4080-B65B-A742600133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431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4" name="图片 3" descr="00000">
            <a:extLst>
              <a:ext uri="{FF2B5EF4-FFF2-40B4-BE49-F238E27FC236}">
                <a16:creationId xmlns:a16="http://schemas.microsoft.com/office/drawing/2014/main" id="{C758FD43-35F7-4284-9760-5B70CD3C1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D3D5864-915E-44C7-952B-18E706789E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9701" y="1665781"/>
            <a:ext cx="7825740" cy="45921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14">
            <a:extLst>
              <a:ext uri="{FF2B5EF4-FFF2-40B4-BE49-F238E27FC236}">
                <a16:creationId xmlns:a16="http://schemas.microsoft.com/office/drawing/2014/main" id="{FE99E390-1758-45AB-82B6-3DB976E4EF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3065" y="1163672"/>
            <a:ext cx="4985385" cy="5021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760529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E5C7CF6-7666-472D-91A5-9CBD5D55EDF8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812670B-DE43-4EFC-A7EE-50E5A66683B3}"/>
              </a:ext>
            </a:extLst>
          </p:cNvPr>
          <p:cNvGrpSpPr/>
          <p:nvPr userDrawn="1"/>
        </p:nvGrpSpPr>
        <p:grpSpPr>
          <a:xfrm>
            <a:off x="2392045" y="1304290"/>
            <a:ext cx="4664710" cy="3159756"/>
            <a:chOff x="1991" y="834"/>
            <a:chExt cx="7346" cy="497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82F4C6-9648-4704-877F-34F7591B73ED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A23C81-1F03-4C24-A298-3B012934D6F3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06DDED-8DB4-4B51-848C-25A5738033BB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A502F0-24F0-4604-B1FD-D242C89EF7F6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24EF967-5064-4642-851A-8BF82D5B3A16}"/>
                </a:ext>
              </a:extLst>
            </p:cNvPr>
            <p:cNvGrpSpPr/>
            <p:nvPr/>
          </p:nvGrpSpPr>
          <p:grpSpPr>
            <a:xfrm>
              <a:off x="1991" y="2827"/>
              <a:ext cx="7346" cy="2983"/>
              <a:chOff x="6590347" y="1309099"/>
              <a:chExt cx="4164179" cy="1690820"/>
            </a:xfrm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0665D864-1C25-48CA-8914-27D09B255779}"/>
                  </a:ext>
                </a:extLst>
              </p:cNvPr>
              <p:cNvSpPr/>
              <p:nvPr/>
            </p:nvSpPr>
            <p:spPr>
              <a:xfrm>
                <a:off x="6590347" y="1309099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60A4AE8A-2767-4285-B5C9-742A9BEE6BFA}"/>
                  </a:ext>
                </a:extLst>
              </p:cNvPr>
              <p:cNvSpPr/>
              <p:nvPr/>
            </p:nvSpPr>
            <p:spPr>
              <a:xfrm flipH="1" flipV="1">
                <a:off x="9942520" y="2387938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5AFFD52-6AAA-46AD-B3D8-DA6AADA52F8C}"/>
                </a:ext>
              </a:extLst>
            </p:cNvPr>
            <p:cNvSpPr txBox="1"/>
            <p:nvPr/>
          </p:nvSpPr>
          <p:spPr>
            <a:xfrm>
              <a:off x="2678" y="3473"/>
              <a:ext cx="5992" cy="1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600" b="1" spc="500" dirty="0">
                  <a:solidFill>
                    <a:schemeClr val="bg1"/>
                  </a:solidFill>
                  <a:cs typeface="+mn-ea"/>
                  <a:sym typeface="+mn-lt"/>
                </a:rPr>
                <a:t>谢谢学习</a:t>
              </a:r>
            </a:p>
          </p:txBody>
        </p:sp>
      </p:grpSp>
      <p:pic>
        <p:nvPicPr>
          <p:cNvPr id="17" name="图片 16" descr="热气球jkjk">
            <a:extLst>
              <a:ext uri="{FF2B5EF4-FFF2-40B4-BE49-F238E27FC236}">
                <a16:creationId xmlns:a16="http://schemas.microsoft.com/office/drawing/2014/main" id="{075AFF86-6527-454A-BB1F-E502076808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193675" y="-226695"/>
            <a:ext cx="1562100" cy="1900555"/>
          </a:xfrm>
          <a:prstGeom prst="rect">
            <a:avLst/>
          </a:prstGeom>
        </p:spPr>
      </p:pic>
      <p:pic>
        <p:nvPicPr>
          <p:cNvPr id="18" name="图片 17" descr="热气球jkjk">
            <a:extLst>
              <a:ext uri="{FF2B5EF4-FFF2-40B4-BE49-F238E27FC236}">
                <a16:creationId xmlns:a16="http://schemas.microsoft.com/office/drawing/2014/main" id="{7A411B09-1A74-4960-A80C-0B0FC052D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783955" y="3882390"/>
            <a:ext cx="2298065" cy="2621915"/>
          </a:xfrm>
          <a:prstGeom prst="rect">
            <a:avLst/>
          </a:prstGeom>
        </p:spPr>
      </p:pic>
      <p:pic>
        <p:nvPicPr>
          <p:cNvPr id="19" name="内容占位符 23" descr="热气球jkjk">
            <a:extLst>
              <a:ext uri="{FF2B5EF4-FFF2-40B4-BE49-F238E27FC236}">
                <a16:creationId xmlns:a16="http://schemas.microsoft.com/office/drawing/2014/main" id="{899B06F2-FA13-4422-A6C1-84786859C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416925" y="-935355"/>
            <a:ext cx="4351655" cy="43516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AFB8BF96-64B1-4534-90C7-3C94C3FB9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03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CE45E3-F364-4D89-AC12-FB800F1C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A4BE8-77FE-4CD6-9733-A84A79002F0B}" type="datetimeFigureOut">
              <a:rPr lang="zh-CN" altLang="en-US" smtClean="0"/>
              <a:t>2020/3/3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D78CA1-0ACF-46A5-9335-DB19A2321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2C77B7-3915-4D2D-AA20-6A106E398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02D07-F8B2-4C68-885F-AEF19BA69E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13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D9A89FC8-5A33-426C-A230-3931DB36F0D3}"/>
              </a:ext>
            </a:extLst>
          </p:cNvPr>
          <p:cNvSpPr/>
          <p:nvPr userDrawn="1"/>
        </p:nvSpPr>
        <p:spPr>
          <a:xfrm>
            <a:off x="727075" y="826452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AE6175C-ED55-47B0-9FA2-A23E5F79707C}"/>
              </a:ext>
            </a:extLst>
          </p:cNvPr>
          <p:cNvGrpSpPr/>
          <p:nvPr userDrawn="1"/>
        </p:nvGrpSpPr>
        <p:grpSpPr>
          <a:xfrm>
            <a:off x="2271395" y="1268095"/>
            <a:ext cx="4664710" cy="3365500"/>
            <a:chOff x="1991" y="834"/>
            <a:chExt cx="7346" cy="5300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0B1B166-3EE9-4E59-AA62-FED968ED798F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F677ED5-939A-4574-8F8B-2D2768681D3D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B113C84-A1F0-4127-8259-B652E41D9A5E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19C8D38-002B-435E-BC32-BF619BB202FC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12EC4CA-6479-45AD-B075-8F2A244C0469}"/>
                </a:ext>
              </a:extLst>
            </p:cNvPr>
            <p:cNvGrpSpPr/>
            <p:nvPr/>
          </p:nvGrpSpPr>
          <p:grpSpPr>
            <a:xfrm>
              <a:off x="1991" y="2503"/>
              <a:ext cx="7346" cy="3631"/>
              <a:chOff x="6590347" y="1125445"/>
              <a:chExt cx="4164179" cy="2058128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4CE65226-9B02-4D2C-89AB-98FB696F3792}"/>
                  </a:ext>
                </a:extLst>
              </p:cNvPr>
              <p:cNvSpPr/>
              <p:nvPr/>
            </p:nvSpPr>
            <p:spPr>
              <a:xfrm>
                <a:off x="6590347" y="1125445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A76A35E4-A5E0-4E63-B863-259090847C34}"/>
                  </a:ext>
                </a:extLst>
              </p:cNvPr>
              <p:cNvSpPr/>
              <p:nvPr/>
            </p:nvSpPr>
            <p:spPr>
              <a:xfrm flipH="1" flipV="1">
                <a:off x="9942520" y="2571592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8" name="图片 47" descr="热气球jkjk">
            <a:extLst>
              <a:ext uri="{FF2B5EF4-FFF2-40B4-BE49-F238E27FC236}">
                <a16:creationId xmlns:a16="http://schemas.microsoft.com/office/drawing/2014/main" id="{61232830-A9B3-4318-901C-B503DE633F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663305" y="3858260"/>
            <a:ext cx="2298065" cy="2621915"/>
          </a:xfrm>
          <a:prstGeom prst="rect">
            <a:avLst/>
          </a:prstGeom>
        </p:spPr>
      </p:pic>
      <p:pic>
        <p:nvPicPr>
          <p:cNvPr id="49" name="内容占位符 23" descr="热气球jkjk">
            <a:extLst>
              <a:ext uri="{FF2B5EF4-FFF2-40B4-BE49-F238E27FC236}">
                <a16:creationId xmlns:a16="http://schemas.microsoft.com/office/drawing/2014/main" id="{FAD39CB9-2D21-4537-8A4A-BBE9119B94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260080" y="-959485"/>
            <a:ext cx="4351655" cy="4351655"/>
          </a:xfrm>
          <a:prstGeom prst="rect">
            <a:avLst/>
          </a:prstGeom>
        </p:spPr>
      </p:pic>
      <p:pic>
        <p:nvPicPr>
          <p:cNvPr id="51" name="图片 50" descr="00000">
            <a:extLst>
              <a:ext uri="{FF2B5EF4-FFF2-40B4-BE49-F238E27FC236}">
                <a16:creationId xmlns:a16="http://schemas.microsoft.com/office/drawing/2014/main" id="{889A55D7-4EBF-46B2-B613-A2D57E786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22C903B1-FD19-49D0-8AAA-2FAC2A98C7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6031" y="2771775"/>
            <a:ext cx="4141470" cy="1555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ea typeface="字魂105号-简雅黑" panose="00000500000000000000"/>
              </a:defRPr>
            </a:lvl1pPr>
            <a:lvl2pPr marL="457200" indent="0">
              <a:buNone/>
              <a:defRPr>
                <a:solidFill>
                  <a:schemeClr val="bg1"/>
                </a:solidFill>
                <a:ea typeface="字魂105号-简雅黑" panose="00000500000000000000"/>
              </a:defRPr>
            </a:lvl2pPr>
            <a:lvl3pPr>
              <a:defRPr>
                <a:solidFill>
                  <a:schemeClr val="bg1"/>
                </a:solidFill>
                <a:ea typeface="字魂105号-简雅黑" panose="00000500000000000000"/>
              </a:defRPr>
            </a:lvl3pPr>
            <a:lvl4pPr>
              <a:defRPr>
                <a:solidFill>
                  <a:schemeClr val="bg1"/>
                </a:solidFill>
                <a:ea typeface="字魂105号-简雅黑" panose="00000500000000000000"/>
              </a:defRPr>
            </a:lvl4pPr>
            <a:lvl5pPr>
              <a:defRPr>
                <a:solidFill>
                  <a:schemeClr val="bg1"/>
                </a:solidFill>
                <a:ea typeface="字魂105号-简雅黑" panose="00000500000000000000"/>
              </a:defRPr>
            </a:lvl5pPr>
          </a:lstStyle>
          <a:p>
            <a:pPr lvl="0"/>
            <a:r>
              <a:rPr lang="zh-CN" altLang="en-US" dirty="0"/>
              <a:t>课程标题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EE424503-DED1-4EC1-8823-19CBDF510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2231" y="4835525"/>
            <a:ext cx="4065270" cy="466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小课名称</a:t>
            </a:r>
          </a:p>
        </p:txBody>
      </p:sp>
    </p:spTree>
    <p:extLst>
      <p:ext uri="{BB962C8B-B14F-4D97-AF65-F5344CB8AC3E}">
        <p14:creationId xmlns:p14="http://schemas.microsoft.com/office/powerpoint/2010/main" val="317260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1D09C98-83B7-4C5E-AF3A-FA8CB408AE29}"/>
              </a:ext>
            </a:extLst>
          </p:cNvPr>
          <p:cNvSpPr/>
          <p:nvPr userDrawn="1"/>
        </p:nvSpPr>
        <p:spPr>
          <a:xfrm>
            <a:off x="873760" y="82613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730441-72FB-49A7-821E-CA5CB4C0BD86}"/>
              </a:ext>
            </a:extLst>
          </p:cNvPr>
          <p:cNvSpPr txBox="1"/>
          <p:nvPr userDrawn="1"/>
        </p:nvSpPr>
        <p:spPr>
          <a:xfrm>
            <a:off x="1341755" y="1193800"/>
            <a:ext cx="408698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CONTENTS</a:t>
            </a:r>
            <a:endParaRPr lang="zh-CN" altLang="en-US" dirty="0"/>
          </a:p>
          <a:p>
            <a:r>
              <a:rPr lang="zh-CN" altLang="en-US" sz="32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9D46544-0B3B-40BB-BB46-9EF3FC265151}"/>
              </a:ext>
            </a:extLst>
          </p:cNvPr>
          <p:cNvSpPr/>
          <p:nvPr userDrawn="1"/>
        </p:nvSpPr>
        <p:spPr>
          <a:xfrm>
            <a:off x="1341755" y="1122680"/>
            <a:ext cx="1920875" cy="1920875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pic>
        <p:nvPicPr>
          <p:cNvPr id="19" name="图片 18" descr="热气球jkjk">
            <a:extLst>
              <a:ext uri="{FF2B5EF4-FFF2-40B4-BE49-F238E27FC236}">
                <a16:creationId xmlns:a16="http://schemas.microsoft.com/office/drawing/2014/main" id="{EEA714CF-CA66-4A6B-8055-882F1F131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9460230" y="647700"/>
            <a:ext cx="1562100" cy="19005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7EF399D3-98A3-4809-80C9-869505B3DC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7F6D503D-DED3-4D8A-86E3-DD60B2F8C4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2990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Part1 </a:t>
            </a:r>
            <a:r>
              <a:rPr lang="zh-CN" altLang="en-US" dirty="0"/>
              <a:t>章节名</a:t>
            </a:r>
          </a:p>
        </p:txBody>
      </p:sp>
      <p:sp>
        <p:nvSpPr>
          <p:cNvPr id="25" name="文本占位符 22">
            <a:extLst>
              <a:ext uri="{FF2B5EF4-FFF2-40B4-BE49-F238E27FC236}">
                <a16:creationId xmlns:a16="http://schemas.microsoft.com/office/drawing/2014/main" id="{523AB6B2-E9F9-4EBF-A577-0802FB523F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32990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Part3 </a:t>
            </a:r>
            <a:r>
              <a:rPr lang="zh-CN" altLang="en-US" dirty="0"/>
              <a:t>章节名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id="{EFE92CFE-9498-4C4E-99AF-6FCDD7679F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2990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Part5 </a:t>
            </a:r>
            <a:r>
              <a:rPr lang="zh-CN" altLang="en-US" dirty="0"/>
              <a:t>章节名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77EB4384-36AB-41FC-B25D-90B95C0B5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9937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Part2 </a:t>
            </a:r>
            <a:r>
              <a:rPr lang="zh-CN" altLang="en-US" dirty="0"/>
              <a:t>章节名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2F4CBF70-6DDF-4C06-BE12-0E97D9FB2E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9937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Part4 </a:t>
            </a:r>
            <a:r>
              <a:rPr lang="zh-CN" altLang="en-US" dirty="0"/>
              <a:t>章节名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id="{AF2A3454-2046-4A88-AD54-FEDD2BF650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9937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Part6 </a:t>
            </a:r>
            <a:r>
              <a:rPr lang="zh-CN" altLang="en-US" dirty="0"/>
              <a:t>章节名</a:t>
            </a:r>
          </a:p>
        </p:txBody>
      </p:sp>
    </p:spTree>
    <p:extLst>
      <p:ext uri="{BB962C8B-B14F-4D97-AF65-F5344CB8AC3E}">
        <p14:creationId xmlns:p14="http://schemas.microsoft.com/office/powerpoint/2010/main" val="417565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6F4C402-9FF6-4F4E-80BE-8EF45AD8F357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E9C9665-AB62-44F6-B3ED-0A24CA18C148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9EAEC9-337C-4B14-9E9C-49C0434C15CF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pic>
        <p:nvPicPr>
          <p:cNvPr id="13" name="内容占位符 9" descr="套图">
            <a:extLst>
              <a:ext uri="{FF2B5EF4-FFF2-40B4-BE49-F238E27FC236}">
                <a16:creationId xmlns:a16="http://schemas.microsoft.com/office/drawing/2014/main" id="{35C03A93-CFF5-4013-A267-03D851ECC2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3313" r="55972" b="34241"/>
          <a:stretch>
            <a:fillRect/>
          </a:stretch>
        </p:blipFill>
        <p:spPr>
          <a:xfrm>
            <a:off x="9647555" y="3475990"/>
            <a:ext cx="2543810" cy="340106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B48E71-2189-49E0-AE2C-ADC3DABDE0D4}"/>
              </a:ext>
            </a:extLst>
          </p:cNvPr>
          <p:cNvGrpSpPr/>
          <p:nvPr userDrawn="1"/>
        </p:nvGrpSpPr>
        <p:grpSpPr>
          <a:xfrm>
            <a:off x="819150" y="53467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B66434AB-6C46-49F3-BF57-5A9C55F44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16E92B56-C934-4E08-BAE6-8CC0BB6C9B9D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B7293F-1876-4173-AC82-6968EAAB797D}"/>
              </a:ext>
            </a:extLst>
          </p:cNvPr>
          <p:cNvGrpSpPr/>
          <p:nvPr userDrawn="1"/>
        </p:nvGrpSpPr>
        <p:grpSpPr>
          <a:xfrm>
            <a:off x="1597660" y="213550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656FE016-153B-490F-BB6C-FC0C631FB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8E320064-5271-4DA3-97F1-FBD2DDBEE4CD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1D1FC96-BB7C-483F-9042-FC2FB595BCCA}"/>
              </a:ext>
            </a:extLst>
          </p:cNvPr>
          <p:cNvGrpSpPr/>
          <p:nvPr userDrawn="1"/>
        </p:nvGrpSpPr>
        <p:grpSpPr>
          <a:xfrm rot="20880000">
            <a:off x="103505" y="165798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0F52F3D4-181B-4FD8-90DB-6E02F67CA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E3742C9F-3D29-4232-B6C1-F0CDD5EC69A9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 descr="00000">
            <a:extLst>
              <a:ext uri="{FF2B5EF4-FFF2-40B4-BE49-F238E27FC236}">
                <a16:creationId xmlns:a16="http://schemas.microsoft.com/office/drawing/2014/main" id="{E7090EE5-519D-4A2E-BB05-389D2915F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95D888B2-5620-41C7-B389-758FC228D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4A0A3667-D2D0-4E57-83C7-1C7E173998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388324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4E6F7A0-C085-41C0-8314-F1C11367D24C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BC135A-3653-4E35-812D-00794CC856E9}"/>
              </a:ext>
            </a:extLst>
          </p:cNvPr>
          <p:cNvGrpSpPr/>
          <p:nvPr userDrawn="1"/>
        </p:nvGrpSpPr>
        <p:grpSpPr>
          <a:xfrm>
            <a:off x="9587230" y="17399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9B29A109-BC86-4468-B656-51A081F1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F451EA50-C9D9-46D4-B061-0680E8C3F907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2FF226-A0DC-4083-B09A-37AE78D85C4C}"/>
              </a:ext>
            </a:extLst>
          </p:cNvPr>
          <p:cNvGrpSpPr/>
          <p:nvPr userDrawn="1"/>
        </p:nvGrpSpPr>
        <p:grpSpPr>
          <a:xfrm>
            <a:off x="10365740" y="177482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55F97CAC-03C0-4A64-B7F7-CAD4A028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1822D1C6-B82C-4EF9-BF19-5DFE1E7E876C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3DD5EE-AFD6-4EFD-845F-8FA6D22CBC13}"/>
              </a:ext>
            </a:extLst>
          </p:cNvPr>
          <p:cNvGrpSpPr/>
          <p:nvPr userDrawn="1"/>
        </p:nvGrpSpPr>
        <p:grpSpPr>
          <a:xfrm rot="20880000">
            <a:off x="8871585" y="129730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BD823F91-779F-467A-A5E9-768BCAA20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43C4EF3A-EB0E-4088-93B3-7CBBAA1BE5E5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CCF520A9-77A8-4C06-B4D1-BB139A9D77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2" t="-554" r="3060" b="68924"/>
          <a:stretch>
            <a:fillRect/>
          </a:stretch>
        </p:blipFill>
        <p:spPr>
          <a:xfrm>
            <a:off x="-612775" y="3495675"/>
            <a:ext cx="3869690" cy="3400425"/>
          </a:xfrm>
          <a:prstGeom prst="rect">
            <a:avLst/>
          </a:prstGeom>
        </p:spPr>
      </p:pic>
      <p:pic>
        <p:nvPicPr>
          <p:cNvPr id="24" name="图片 23" descr="00000">
            <a:extLst>
              <a:ext uri="{FF2B5EF4-FFF2-40B4-BE49-F238E27FC236}">
                <a16:creationId xmlns:a16="http://schemas.microsoft.com/office/drawing/2014/main" id="{C819664C-8569-478D-BA59-156A0C01D7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3FA475C4-6E86-4F5D-AC28-C453331FD62D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474D63-C7F7-486A-A782-E1C3063BE337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DA693849-8EF6-4439-97A0-93B77E28FB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8" name="文本占位符 26">
            <a:extLst>
              <a:ext uri="{FF2B5EF4-FFF2-40B4-BE49-F238E27FC236}">
                <a16:creationId xmlns:a16="http://schemas.microsoft.com/office/drawing/2014/main" id="{5A03A0FB-20D0-4C10-BCD1-03E6D8C8DE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420976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0144F3B-05CE-43DC-A296-3438346D68DE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D0BC50-3131-4E72-87D4-D8843D7C7838}"/>
              </a:ext>
            </a:extLst>
          </p:cNvPr>
          <p:cNvGrpSpPr/>
          <p:nvPr userDrawn="1"/>
        </p:nvGrpSpPr>
        <p:grpSpPr>
          <a:xfrm>
            <a:off x="9587230" y="155575"/>
            <a:ext cx="1320165" cy="2771140"/>
            <a:chOff x="4350" y="1664"/>
            <a:chExt cx="1760" cy="3694"/>
          </a:xfrm>
        </p:grpSpPr>
        <p:pic>
          <p:nvPicPr>
            <p:cNvPr id="17" name="图片 16" descr="棒棒糖">
              <a:extLst>
                <a:ext uri="{FF2B5EF4-FFF2-40B4-BE49-F238E27FC236}">
                  <a16:creationId xmlns:a16="http://schemas.microsoft.com/office/drawing/2014/main" id="{44B2E2FC-8781-478A-AA26-4BA0811F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8" name="任意多边形 18">
              <a:extLst>
                <a:ext uri="{FF2B5EF4-FFF2-40B4-BE49-F238E27FC236}">
                  <a16:creationId xmlns:a16="http://schemas.microsoft.com/office/drawing/2014/main" id="{46264F50-9766-4C44-B0C8-B34BAFCC5F86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24C2BB-3449-4670-A16D-DA1273695ABC}"/>
              </a:ext>
            </a:extLst>
          </p:cNvPr>
          <p:cNvGrpSpPr/>
          <p:nvPr userDrawn="1"/>
        </p:nvGrpSpPr>
        <p:grpSpPr>
          <a:xfrm>
            <a:off x="10365740" y="1756410"/>
            <a:ext cx="825500" cy="1480185"/>
            <a:chOff x="645" y="5430"/>
            <a:chExt cx="1300" cy="2331"/>
          </a:xfrm>
        </p:grpSpPr>
        <p:pic>
          <p:nvPicPr>
            <p:cNvPr id="20" name="图片 19" descr="棒棒糖">
              <a:extLst>
                <a:ext uri="{FF2B5EF4-FFF2-40B4-BE49-F238E27FC236}">
                  <a16:creationId xmlns:a16="http://schemas.microsoft.com/office/drawing/2014/main" id="{EFA38248-BC68-4BCF-B609-D9C75108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任意多边形 21">
              <a:extLst>
                <a:ext uri="{FF2B5EF4-FFF2-40B4-BE49-F238E27FC236}">
                  <a16:creationId xmlns:a16="http://schemas.microsoft.com/office/drawing/2014/main" id="{4990C6B2-63DE-4D9E-910A-9A9A684E0BB3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606C480-90EE-4B6A-A51C-0CF02868682E}"/>
              </a:ext>
            </a:extLst>
          </p:cNvPr>
          <p:cNvGrpSpPr/>
          <p:nvPr userDrawn="1"/>
        </p:nvGrpSpPr>
        <p:grpSpPr>
          <a:xfrm rot="20880000">
            <a:off x="8871585" y="1278890"/>
            <a:ext cx="996315" cy="1878965"/>
            <a:chOff x="12061" y="589"/>
            <a:chExt cx="2072" cy="3906"/>
          </a:xfrm>
        </p:grpSpPr>
        <p:pic>
          <p:nvPicPr>
            <p:cNvPr id="23" name="图片 22" descr="棒棒糖">
              <a:extLst>
                <a:ext uri="{FF2B5EF4-FFF2-40B4-BE49-F238E27FC236}">
                  <a16:creationId xmlns:a16="http://schemas.microsoft.com/office/drawing/2014/main" id="{DCE0EE7E-68F2-46F7-BB72-C5C93D1F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任意多边形 31">
              <a:extLst>
                <a:ext uri="{FF2B5EF4-FFF2-40B4-BE49-F238E27FC236}">
                  <a16:creationId xmlns:a16="http://schemas.microsoft.com/office/drawing/2014/main" id="{65A0B95E-0CF0-4B29-8B5F-528B0EEFA83E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F373A3A-97DC-4A7B-8E8B-25D556227D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8" t="66870" r="1778" b="1500"/>
          <a:stretch>
            <a:fillRect/>
          </a:stretch>
        </p:blipFill>
        <p:spPr>
          <a:xfrm>
            <a:off x="149273" y="3957107"/>
            <a:ext cx="2595623" cy="2579271"/>
          </a:xfrm>
          <a:prstGeom prst="rect">
            <a:avLst/>
          </a:prstGeom>
        </p:spPr>
      </p:pic>
      <p:pic>
        <p:nvPicPr>
          <p:cNvPr id="26" name="图片 25" descr="00000">
            <a:extLst>
              <a:ext uri="{FF2B5EF4-FFF2-40B4-BE49-F238E27FC236}">
                <a16:creationId xmlns:a16="http://schemas.microsoft.com/office/drawing/2014/main" id="{8F895EE7-8CF2-4907-A8EA-D9756195F3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2C0044B4-0523-48EB-98C0-B31E5A42C3B5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76D3D84-9CBE-48D5-9373-22DBCB064C20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9" name="文本占位符 24">
            <a:extLst>
              <a:ext uri="{FF2B5EF4-FFF2-40B4-BE49-F238E27FC236}">
                <a16:creationId xmlns:a16="http://schemas.microsoft.com/office/drawing/2014/main" id="{563C9077-B532-4948-8B23-A45825007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30" name="文本占位符 26">
            <a:extLst>
              <a:ext uri="{FF2B5EF4-FFF2-40B4-BE49-F238E27FC236}">
                <a16:creationId xmlns:a16="http://schemas.microsoft.com/office/drawing/2014/main" id="{9D3D3ABE-40F8-476E-A5B7-D7D7D89EE7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126153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重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7FACEDC9-EC6C-45CF-AA03-84FECB13A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" y="1560195"/>
            <a:ext cx="4705985" cy="4069715"/>
          </a:xfrm>
          <a:prstGeom prst="rect">
            <a:avLst/>
          </a:prstGeom>
        </p:spPr>
      </p:pic>
      <p:pic>
        <p:nvPicPr>
          <p:cNvPr id="11" name="图片 10" descr="00000">
            <a:extLst>
              <a:ext uri="{FF2B5EF4-FFF2-40B4-BE49-F238E27FC236}">
                <a16:creationId xmlns:a16="http://schemas.microsoft.com/office/drawing/2014/main" id="{A30C46B9-8934-4722-B135-681C74FBFB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1126603E-878A-47DF-A63B-A643B764C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3475" y="1762125"/>
            <a:ext cx="4295775" cy="24003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0589C99-1A85-40B5-A36D-AA79350E4F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038" y="2860199"/>
            <a:ext cx="4567237" cy="161925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内容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B2877D5-B2EC-4D85-B9AB-5072B97037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939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147853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0000">
            <a:extLst>
              <a:ext uri="{FF2B5EF4-FFF2-40B4-BE49-F238E27FC236}">
                <a16:creationId xmlns:a16="http://schemas.microsoft.com/office/drawing/2014/main" id="{85CCBDAE-0B01-425C-89C1-580A2F0CB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5" name="文本占位符 16">
            <a:extLst>
              <a:ext uri="{FF2B5EF4-FFF2-40B4-BE49-F238E27FC236}">
                <a16:creationId xmlns:a16="http://schemas.microsoft.com/office/drawing/2014/main" id="{CA3AE0F1-A149-4A69-BC0C-013969744D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89" y="425768"/>
            <a:ext cx="466108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0F9296CC-5ED3-44A4-9E59-1E20A86BC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6915" y="2630805"/>
            <a:ext cx="295021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C55AB8C2-C7DE-4F1D-88A8-494C9CEB31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7937" y="1383030"/>
            <a:ext cx="6751637" cy="35718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07AF4C3C-A0C6-4BED-BE3B-F345C9B2D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0280" y="5179695"/>
            <a:ext cx="226694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85326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7">
            <a:extLst>
              <a:ext uri="{FF2B5EF4-FFF2-40B4-BE49-F238E27FC236}">
                <a16:creationId xmlns:a16="http://schemas.microsoft.com/office/drawing/2014/main" id="{FDB989B8-524F-433E-978D-D3ED452B8384}"/>
              </a:ext>
            </a:extLst>
          </p:cNvPr>
          <p:cNvSpPr/>
          <p:nvPr userDrawn="1"/>
        </p:nvSpPr>
        <p:spPr>
          <a:xfrm>
            <a:off x="7142480" y="1329055"/>
            <a:ext cx="3317240" cy="4616450"/>
          </a:xfrm>
          <a:prstGeom prst="roundRect">
            <a:avLst>
              <a:gd name="adj" fmla="val 0"/>
            </a:avLst>
          </a:prstGeom>
          <a:solidFill>
            <a:srgbClr val="74C8A6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000" b="1">
              <a:solidFill>
                <a:schemeClr val="bg1"/>
              </a:solidFill>
              <a:effectLst/>
              <a:latin typeface="Noto Sans S Chinese Medium" panose="020B0600000000000000" pitchFamily="34" charset="-122"/>
              <a:ea typeface="Noto Sans S Chinese Medium" panose="020B0600000000000000" pitchFamily="34" charset="-122"/>
              <a:cs typeface="Noto Sans S Chinese Medium" panose="020B0600000000000000" pitchFamily="34" charset="-122"/>
              <a:sym typeface="+mn-ea"/>
            </a:endParaRPr>
          </a:p>
        </p:txBody>
      </p:sp>
      <p:pic>
        <p:nvPicPr>
          <p:cNvPr id="11" name="片 75">
            <a:extLst>
              <a:ext uri="{FF2B5EF4-FFF2-40B4-BE49-F238E27FC236}">
                <a16:creationId xmlns:a16="http://schemas.microsoft.com/office/drawing/2014/main" id="{5EE30A55-77C3-4E9C-8FB5-29CACDCBD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900930" y="1737360"/>
            <a:ext cx="5978525" cy="39846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C79F52A-AD4E-4344-831D-9184570003B6}"/>
              </a:ext>
            </a:extLst>
          </p:cNvPr>
          <p:cNvSpPr/>
          <p:nvPr userDrawn="1"/>
        </p:nvSpPr>
        <p:spPr>
          <a:xfrm>
            <a:off x="5972810" y="2279650"/>
            <a:ext cx="38735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00000">
            <a:extLst>
              <a:ext uri="{FF2B5EF4-FFF2-40B4-BE49-F238E27FC236}">
                <a16:creationId xmlns:a16="http://schemas.microsoft.com/office/drawing/2014/main" id="{59655EFB-F6EF-4793-A8BA-5529454C8C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7" name="图片占位符 12">
            <a:extLst>
              <a:ext uri="{FF2B5EF4-FFF2-40B4-BE49-F238E27FC236}">
                <a16:creationId xmlns:a16="http://schemas.microsoft.com/office/drawing/2014/main" id="{13230CA5-193A-4244-A7E8-AE7E033D19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2811" y="2279650"/>
            <a:ext cx="3873500" cy="2184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4">
            <a:extLst>
              <a:ext uri="{FF2B5EF4-FFF2-40B4-BE49-F238E27FC236}">
                <a16:creationId xmlns:a16="http://schemas.microsoft.com/office/drawing/2014/main" id="{DAA3C865-9DA6-4720-987C-2E4C88F880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9251" y="2205672"/>
            <a:ext cx="3653157" cy="2729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文本占位符 16">
            <a:extLst>
              <a:ext uri="{FF2B5EF4-FFF2-40B4-BE49-F238E27FC236}">
                <a16:creationId xmlns:a16="http://schemas.microsoft.com/office/drawing/2014/main" id="{47E1DE75-D86C-4868-904C-8FC4458A00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263221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90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54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6.wdp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9.wdp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647A90E-7EBB-4A90-9605-557ABCFD5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App Inventor </a:t>
            </a:r>
          </a:p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创意趣味编程</a:t>
            </a:r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0C36C16-8369-46D6-B402-908D4F53E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瓢虫快跑</a:t>
            </a:r>
          </a:p>
        </p:txBody>
      </p:sp>
    </p:spTree>
    <p:extLst>
      <p:ext uri="{BB962C8B-B14F-4D97-AF65-F5344CB8AC3E}">
        <p14:creationId xmlns:p14="http://schemas.microsoft.com/office/powerpoint/2010/main" val="239460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</a:p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DFF1D8-416D-40BD-A529-E3719D461DC7}"/>
              </a:ext>
            </a:extLst>
          </p:cNvPr>
          <p:cNvSpPr/>
          <p:nvPr/>
        </p:nvSpPr>
        <p:spPr>
          <a:xfrm>
            <a:off x="3489671" y="815058"/>
            <a:ext cx="1861896" cy="79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总览图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  <a:p>
            <a:pPr algn="ctr">
              <a:lnSpc>
                <a:spcPct val="120000"/>
              </a:lnSpc>
            </a:pP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827E6B-C906-47E8-BBE0-893990C93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99" y="1300836"/>
            <a:ext cx="7738133" cy="50943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88BA296-937D-431A-9A56-09DD74DABD4F}"/>
              </a:ext>
            </a:extLst>
          </p:cNvPr>
          <p:cNvSpPr txBox="1"/>
          <p:nvPr/>
        </p:nvSpPr>
        <p:spPr>
          <a:xfrm>
            <a:off x="9411135" y="2918314"/>
            <a:ext cx="2317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注意实际上手机上看到的效果与在电脑上看到的效果不一定一样，所以在手机上用</a:t>
            </a:r>
            <a:r>
              <a:rPr lang="en-US" altLang="zh-CN" dirty="0"/>
              <a:t>AI</a:t>
            </a:r>
            <a:r>
              <a:rPr lang="zh-CN" altLang="en-US" dirty="0"/>
              <a:t>伴侣是最好的选择。</a:t>
            </a:r>
          </a:p>
        </p:txBody>
      </p:sp>
    </p:spTree>
    <p:extLst>
      <p:ext uri="{BB962C8B-B14F-4D97-AF65-F5344CB8AC3E}">
        <p14:creationId xmlns:p14="http://schemas.microsoft.com/office/powerpoint/2010/main" val="3403275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</a:p>
          <a:p>
            <a:endParaRPr lang="zh-CN" altLang="en-US" dirty="0"/>
          </a:p>
        </p:txBody>
      </p:sp>
      <p:graphicFrame>
        <p:nvGraphicFramePr>
          <p:cNvPr id="9" name="表格 2">
            <a:extLst>
              <a:ext uri="{FF2B5EF4-FFF2-40B4-BE49-F238E27FC236}">
                <a16:creationId xmlns:a16="http://schemas.microsoft.com/office/drawing/2014/main" id="{FAF52E66-2F89-40A6-A46D-8843EC2B7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958400"/>
              </p:ext>
            </p:extLst>
          </p:nvPr>
        </p:nvGraphicFramePr>
        <p:xfrm>
          <a:off x="449580" y="1553326"/>
          <a:ext cx="11268945" cy="435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320">
                  <a:extLst>
                    <a:ext uri="{9D8B030D-6E8A-4147-A177-3AD203B41FA5}">
                      <a16:colId xmlns:a16="http://schemas.microsoft.com/office/drawing/2014/main" val="2372497532"/>
                    </a:ext>
                  </a:extLst>
                </a:gridCol>
                <a:gridCol w="2010611">
                  <a:extLst>
                    <a:ext uri="{9D8B030D-6E8A-4147-A177-3AD203B41FA5}">
                      <a16:colId xmlns:a16="http://schemas.microsoft.com/office/drawing/2014/main" val="612908156"/>
                    </a:ext>
                  </a:extLst>
                </a:gridCol>
                <a:gridCol w="3058945">
                  <a:extLst>
                    <a:ext uri="{9D8B030D-6E8A-4147-A177-3AD203B41FA5}">
                      <a16:colId xmlns:a16="http://schemas.microsoft.com/office/drawing/2014/main" val="3572936572"/>
                    </a:ext>
                  </a:extLst>
                </a:gridCol>
                <a:gridCol w="1873892">
                  <a:extLst>
                    <a:ext uri="{9D8B030D-6E8A-4147-A177-3AD203B41FA5}">
                      <a16:colId xmlns:a16="http://schemas.microsoft.com/office/drawing/2014/main" val="168357171"/>
                    </a:ext>
                  </a:extLst>
                </a:gridCol>
                <a:gridCol w="2479177">
                  <a:extLst>
                    <a:ext uri="{9D8B030D-6E8A-4147-A177-3AD203B41FA5}">
                      <a16:colId xmlns:a16="http://schemas.microsoft.com/office/drawing/2014/main" val="3051647633"/>
                    </a:ext>
                  </a:extLst>
                </a:gridCol>
              </a:tblGrid>
              <a:tr h="4104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       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  所在组件栏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       用途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       命名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属性设置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237944"/>
                  </a:ext>
                </a:extLst>
              </a:tr>
              <a:tr h="41043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应用缺省的屏幕，作为放置所需其他组件的容器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默认设置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408454"/>
                  </a:ext>
                </a:extLst>
              </a:tr>
              <a:tr h="41043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画布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绘画动图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画布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作为游戏的场地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画布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游戏范围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背景图片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background.jpg</a:t>
                      </a:r>
                    </a:p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高度：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50%</a:t>
                      </a:r>
                    </a:p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宽度：充满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958004"/>
                  </a:ext>
                </a:extLst>
              </a:tr>
              <a:tr h="41043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精灵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绘画动图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精灵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玩家操控的对象，瓢虫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精灵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瓢虫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图片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:ladybug.png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4991188"/>
                  </a:ext>
                </a:extLst>
              </a:tr>
              <a:tr h="41043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精灵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绘画动图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精灵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捕食的对象，蚜虫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精灵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蚜虫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图片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:aphid.png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511225"/>
                  </a:ext>
                </a:extLst>
              </a:tr>
              <a:tr h="41043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精灵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绘画动图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精灵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需要畏惧的存在，青蛙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精灵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青蛙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图片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:frog.png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939079"/>
                  </a:ext>
                </a:extLst>
              </a:tr>
              <a:tr h="41043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用户界面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显示文字“你的血量”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血量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粗体：√</a:t>
                      </a:r>
                    </a:p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显示文本：你的血量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86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5479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</a:p>
          <a:p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C2701E6-7110-4A92-9344-B4C31FD0E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261748"/>
              </p:ext>
            </p:extLst>
          </p:nvPr>
        </p:nvGraphicFramePr>
        <p:xfrm>
          <a:off x="449580" y="1507117"/>
          <a:ext cx="11240929" cy="4248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324">
                  <a:extLst>
                    <a:ext uri="{9D8B030D-6E8A-4147-A177-3AD203B41FA5}">
                      <a16:colId xmlns:a16="http://schemas.microsoft.com/office/drawing/2014/main" val="2372497532"/>
                    </a:ext>
                  </a:extLst>
                </a:gridCol>
                <a:gridCol w="2465407">
                  <a:extLst>
                    <a:ext uri="{9D8B030D-6E8A-4147-A177-3AD203B41FA5}">
                      <a16:colId xmlns:a16="http://schemas.microsoft.com/office/drawing/2014/main" val="612908156"/>
                    </a:ext>
                  </a:extLst>
                </a:gridCol>
                <a:gridCol w="2453833">
                  <a:extLst>
                    <a:ext uri="{9D8B030D-6E8A-4147-A177-3AD203B41FA5}">
                      <a16:colId xmlns:a16="http://schemas.microsoft.com/office/drawing/2014/main" val="3572936572"/>
                    </a:ext>
                  </a:extLst>
                </a:gridCol>
                <a:gridCol w="1851950">
                  <a:extLst>
                    <a:ext uri="{9D8B030D-6E8A-4147-A177-3AD203B41FA5}">
                      <a16:colId xmlns:a16="http://schemas.microsoft.com/office/drawing/2014/main" val="168357171"/>
                    </a:ext>
                  </a:extLst>
                </a:gridCol>
                <a:gridCol w="3229415">
                  <a:extLst>
                    <a:ext uri="{9D8B030D-6E8A-4147-A177-3AD203B41FA5}">
                      <a16:colId xmlns:a16="http://schemas.microsoft.com/office/drawing/2014/main" val="3051647633"/>
                    </a:ext>
                  </a:extLst>
                </a:gridCol>
              </a:tblGrid>
              <a:tr h="4104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       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  所在组件栏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       用途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       命名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属性设置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237944"/>
                  </a:ext>
                </a:extLst>
              </a:tr>
              <a:tr h="41043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画布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绘画动图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画布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血条是“画”出来的，所</a:t>
                      </a:r>
                    </a:p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以用画布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画布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血量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高度：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像素</a:t>
                      </a:r>
                    </a:p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画笔颜色：红色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8367242"/>
                  </a:ext>
                </a:extLst>
              </a:tr>
              <a:tr h="41043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按钮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用户界面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按钮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重新开始游戏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按钮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重新开始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默认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408454"/>
                  </a:ext>
                </a:extLst>
              </a:tr>
              <a:tr h="41043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垂直布局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界面布局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垂直布局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使得多个组件能够垂直排列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垂直布局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水平对齐：居左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958004"/>
                  </a:ext>
                </a:extLst>
              </a:tr>
              <a:tr h="41043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用户界面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显示规则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规则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显示文本：规则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4991188"/>
                  </a:ext>
                </a:extLst>
              </a:tr>
              <a:tr h="41043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用户界面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显示规则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规则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0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显示文本：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瓢虫初始化血量为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，每吃掉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只蚜虫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+50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，血量随游戏的进行而减少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511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21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</a:p>
          <a:p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05A1939-D849-4282-8F63-AF56C3EB6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273819"/>
              </p:ext>
            </p:extLst>
          </p:nvPr>
        </p:nvGraphicFramePr>
        <p:xfrm>
          <a:off x="475535" y="1516905"/>
          <a:ext cx="11240929" cy="3824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691">
                  <a:extLst>
                    <a:ext uri="{9D8B030D-6E8A-4147-A177-3AD203B41FA5}">
                      <a16:colId xmlns:a16="http://schemas.microsoft.com/office/drawing/2014/main" val="2372497532"/>
                    </a:ext>
                  </a:extLst>
                </a:gridCol>
                <a:gridCol w="2326511">
                  <a:extLst>
                    <a:ext uri="{9D8B030D-6E8A-4147-A177-3AD203B41FA5}">
                      <a16:colId xmlns:a16="http://schemas.microsoft.com/office/drawing/2014/main" val="612908156"/>
                    </a:ext>
                  </a:extLst>
                </a:gridCol>
                <a:gridCol w="2303362">
                  <a:extLst>
                    <a:ext uri="{9D8B030D-6E8A-4147-A177-3AD203B41FA5}">
                      <a16:colId xmlns:a16="http://schemas.microsoft.com/office/drawing/2014/main" val="3572936572"/>
                    </a:ext>
                  </a:extLst>
                </a:gridCol>
                <a:gridCol w="1851950">
                  <a:extLst>
                    <a:ext uri="{9D8B030D-6E8A-4147-A177-3AD203B41FA5}">
                      <a16:colId xmlns:a16="http://schemas.microsoft.com/office/drawing/2014/main" val="168357171"/>
                    </a:ext>
                  </a:extLst>
                </a:gridCol>
                <a:gridCol w="3229415">
                  <a:extLst>
                    <a:ext uri="{9D8B030D-6E8A-4147-A177-3AD203B41FA5}">
                      <a16:colId xmlns:a16="http://schemas.microsoft.com/office/drawing/2014/main" val="3051647633"/>
                    </a:ext>
                  </a:extLst>
                </a:gridCol>
              </a:tblGrid>
              <a:tr h="4104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       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  所在组件栏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       用途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       命名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属性设置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237944"/>
                  </a:ext>
                </a:extLst>
              </a:tr>
              <a:tr h="41043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用户界面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显示规则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规则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显示文本：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蚜虫每次只随机出现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只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0409317"/>
                  </a:ext>
                </a:extLst>
              </a:tr>
              <a:tr h="41043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用户界面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显示规则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规则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20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显示文本：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青蛙在下方左右移动，被青蛙</a:t>
                      </a:r>
                    </a:p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吃掉游戏结束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499218"/>
                  </a:ext>
                </a:extLst>
              </a:tr>
              <a:tr h="410430"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方向传感器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传感器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方向传感器</a:t>
                      </a:r>
                      <a:endParaRPr lang="en-US" altLang="zh-CN" sz="20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瓢虫受重力控制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方向传感器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默认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408454"/>
                  </a:ext>
                </a:extLst>
              </a:tr>
              <a:tr h="41043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计时器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传感器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计时器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使刷新各精灵的位置等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计时器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一直计时：√</a:t>
                      </a:r>
                    </a:p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启用计时：√</a:t>
                      </a:r>
                    </a:p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计时间隔：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20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958004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582766E-293A-4BD5-AB28-C07AA31EFDAC}"/>
              </a:ext>
            </a:extLst>
          </p:cNvPr>
          <p:cNvSpPr txBox="1"/>
          <p:nvPr/>
        </p:nvSpPr>
        <p:spPr>
          <a:xfrm>
            <a:off x="2966463" y="5518609"/>
            <a:ext cx="6259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在组件设计里将这些组件拖进去然后设置参数</a:t>
            </a:r>
          </a:p>
        </p:txBody>
      </p:sp>
    </p:spTree>
    <p:extLst>
      <p:ext uri="{BB962C8B-B14F-4D97-AF65-F5344CB8AC3E}">
        <p14:creationId xmlns:p14="http://schemas.microsoft.com/office/powerpoint/2010/main" val="1831127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-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组件介绍</a:t>
            </a:r>
          </a:p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143B51-23F4-429F-BE7F-787521D51443}"/>
              </a:ext>
            </a:extLst>
          </p:cNvPr>
          <p:cNvSpPr/>
          <p:nvPr/>
        </p:nvSpPr>
        <p:spPr>
          <a:xfrm>
            <a:off x="1512086" y="1346800"/>
            <a:ext cx="1006930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精灵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ED713C-AE27-4628-9E2E-7EFEF652E7AA}"/>
              </a:ext>
            </a:extLst>
          </p:cNvPr>
          <p:cNvSpPr txBox="1"/>
          <p:nvPr/>
        </p:nvSpPr>
        <p:spPr>
          <a:xfrm>
            <a:off x="1512086" y="1978854"/>
            <a:ext cx="809624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精灵可以也只能被放置在画布内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精灵有多种响应行为：它可以回应触摸及拖拽事件，与其他精灵</a:t>
            </a:r>
            <a:r>
              <a:rPr lang="en-US" altLang="zh-CN" sz="2000" dirty="0"/>
              <a:t>(</a:t>
            </a:r>
            <a:r>
              <a:rPr lang="zh-CN" altLang="en-US" sz="2000" dirty="0"/>
              <a:t>球及其他精灵</a:t>
            </a:r>
            <a:r>
              <a:rPr lang="en-US" altLang="zh-CN" sz="2000" dirty="0"/>
              <a:t>)</a:t>
            </a:r>
            <a:r>
              <a:rPr lang="zh-CN" altLang="en-US" sz="2000" dirty="0"/>
              <a:t>及画布边界产生交互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它具有自主行为：根据属性值进行移动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它的外观由图片属性所设定的图像决定</a:t>
            </a:r>
            <a:r>
              <a:rPr lang="en-US" altLang="zh-CN" sz="2000" dirty="0"/>
              <a:t>(</a:t>
            </a:r>
            <a:r>
              <a:rPr lang="zh-CN" altLang="en-US" sz="2000" dirty="0"/>
              <a:t>除非将可见属性设置为假</a:t>
            </a:r>
            <a:r>
              <a:rPr lang="en-US" altLang="zh-CN" sz="2000" dirty="0"/>
              <a:t>)</a:t>
            </a:r>
            <a:r>
              <a:rPr lang="zh-CN" altLang="en-US" sz="2000" dirty="0"/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精灵的所有属性都可以随时用程序来控制。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4952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  <a:r>
              <a:rPr lang="en-US" altLang="zh-CN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-</a:t>
            </a:r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组件介绍</a:t>
            </a:r>
          </a:p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3E9327-7191-47A9-BC3C-0BD1A946ECB0}"/>
              </a:ext>
            </a:extLst>
          </p:cNvPr>
          <p:cNvSpPr/>
          <p:nvPr/>
        </p:nvSpPr>
        <p:spPr>
          <a:xfrm>
            <a:off x="1512088" y="1356131"/>
            <a:ext cx="1549978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方向传感器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EE1B7E-322C-4A69-AAEA-893958580492}"/>
              </a:ext>
            </a:extLst>
          </p:cNvPr>
          <p:cNvSpPr txBox="1"/>
          <p:nvPr/>
        </p:nvSpPr>
        <p:spPr>
          <a:xfrm>
            <a:off x="1512087" y="1879017"/>
            <a:ext cx="70243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方向传感器用于确定手机的空间方位，该组件为非可视组件，以角度的方式提供下面三个方位值</a:t>
            </a:r>
            <a:r>
              <a:rPr lang="en-US" altLang="zh-CN" sz="2000" dirty="0"/>
              <a:t>(</a:t>
            </a:r>
            <a:r>
              <a:rPr lang="zh-CN" altLang="en-US" sz="2000" dirty="0"/>
              <a:t>当手机水平正面朝上的时候下面三个值都是</a:t>
            </a:r>
            <a:r>
              <a:rPr lang="en-US" altLang="zh-CN" sz="2000" dirty="0"/>
              <a:t>0°)</a:t>
            </a:r>
            <a:r>
              <a:rPr lang="zh-CN" altLang="en-US" sz="2000" dirty="0"/>
              <a:t>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E49EAE-B189-41EE-9DB3-1F85199699C9}"/>
              </a:ext>
            </a:extLst>
          </p:cNvPr>
          <p:cNvSpPr txBox="1"/>
          <p:nvPr/>
        </p:nvSpPr>
        <p:spPr>
          <a:xfrm>
            <a:off x="1512086" y="2894680"/>
            <a:ext cx="7024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翻转角：手机左右翻转的角度。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A74703-6314-4559-86C2-5ED0462BE6B7}"/>
              </a:ext>
            </a:extLst>
          </p:cNvPr>
          <p:cNvSpPr txBox="1"/>
          <p:nvPr/>
        </p:nvSpPr>
        <p:spPr>
          <a:xfrm>
            <a:off x="1512086" y="3326679"/>
            <a:ext cx="7024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倾斜角：手机前后翻转的角度。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EEE7478-A0D6-497C-BF53-788F39C1F32F}"/>
              </a:ext>
            </a:extLst>
          </p:cNvPr>
          <p:cNvSpPr txBox="1"/>
          <p:nvPr/>
        </p:nvSpPr>
        <p:spPr>
          <a:xfrm>
            <a:off x="1512086" y="3802800"/>
            <a:ext cx="7024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方位角：方位角跟手机顶部指向的方向有关。指向正北方时，其值为</a:t>
            </a:r>
            <a:r>
              <a:rPr lang="en-US" altLang="zh-CN" sz="2000" dirty="0"/>
              <a:t>0°</a:t>
            </a:r>
            <a:r>
              <a:rPr lang="zh-CN" altLang="en-US" sz="2000" dirty="0"/>
              <a:t>，正东为</a:t>
            </a:r>
            <a:r>
              <a:rPr lang="en-US" altLang="zh-CN" sz="2000" dirty="0"/>
              <a:t>90°</a:t>
            </a:r>
            <a:r>
              <a:rPr lang="zh-CN" altLang="en-US" sz="2000" dirty="0"/>
              <a:t>，正南为</a:t>
            </a:r>
            <a:r>
              <a:rPr lang="en-US" altLang="zh-CN" sz="2000" dirty="0"/>
              <a:t>180°</a:t>
            </a:r>
            <a:r>
              <a:rPr lang="zh-CN" altLang="en-US" sz="2000" dirty="0"/>
              <a:t>，正西为</a:t>
            </a:r>
            <a:r>
              <a:rPr lang="en-US" altLang="zh-CN" sz="2000" dirty="0"/>
              <a:t>270°</a:t>
            </a:r>
          </a:p>
        </p:txBody>
      </p:sp>
    </p:spTree>
    <p:extLst>
      <p:ext uri="{BB962C8B-B14F-4D97-AF65-F5344CB8AC3E}">
        <p14:creationId xmlns:p14="http://schemas.microsoft.com/office/powerpoint/2010/main" val="282469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B4AF98-8102-44B2-9E5B-49355065FE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D4BCABA-E004-4976-8D60-A065B38245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逻辑设计</a:t>
            </a:r>
          </a:p>
        </p:txBody>
      </p:sp>
    </p:spTree>
    <p:extLst>
      <p:ext uri="{BB962C8B-B14F-4D97-AF65-F5344CB8AC3E}">
        <p14:creationId xmlns:p14="http://schemas.microsoft.com/office/powerpoint/2010/main" val="3458506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19">
            <a:extLst>
              <a:ext uri="{FF2B5EF4-FFF2-40B4-BE49-F238E27FC236}">
                <a16:creationId xmlns:a16="http://schemas.microsoft.com/office/drawing/2014/main" id="{496151B5-C5A6-4099-A692-C7DBD5EBB9B5}"/>
              </a:ext>
            </a:extLst>
          </p:cNvPr>
          <p:cNvSpPr txBox="1"/>
          <p:nvPr/>
        </p:nvSpPr>
        <p:spPr>
          <a:xfrm>
            <a:off x="1368612" y="1293134"/>
            <a:ext cx="256286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b="1" dirty="0">
                <a:solidFill>
                  <a:srgbClr val="454545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过程块</a:t>
            </a:r>
            <a:endParaRPr lang="en-US" altLang="zh-CN" sz="2000" b="1" dirty="0">
              <a:solidFill>
                <a:srgbClr val="454545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993065-1B59-4E3C-B610-4950BAC2405F}"/>
              </a:ext>
            </a:extLst>
          </p:cNvPr>
          <p:cNvSpPr txBox="1"/>
          <p:nvPr/>
        </p:nvSpPr>
        <p:spPr>
          <a:xfrm>
            <a:off x="1368612" y="1740379"/>
            <a:ext cx="9516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本次案例需要实现的功能比较多，功能比较复杂，要在同一个块里实现所有功能比较麻烦，这时用过程块比较好。简单回顾一下过程块的知识。</a:t>
            </a:r>
            <a:endParaRPr lang="en-US" altLang="zh-CN" sz="2000" dirty="0"/>
          </a:p>
        </p:txBody>
      </p:sp>
      <p:sp>
        <p:nvSpPr>
          <p:cNvPr id="41" name="文本框 19">
            <a:extLst>
              <a:ext uri="{FF2B5EF4-FFF2-40B4-BE49-F238E27FC236}">
                <a16:creationId xmlns:a16="http://schemas.microsoft.com/office/drawing/2014/main" id="{C3BD8BD6-32A6-4ED6-9E81-BF6D8D1852A5}"/>
              </a:ext>
            </a:extLst>
          </p:cNvPr>
          <p:cNvSpPr txBox="1"/>
          <p:nvPr/>
        </p:nvSpPr>
        <p:spPr>
          <a:xfrm>
            <a:off x="1729546" y="5120961"/>
            <a:ext cx="256286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rgbClr val="454545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返回结果的过程块</a:t>
            </a:r>
            <a:endParaRPr lang="en-US" altLang="zh-CN" sz="1600" b="1" dirty="0">
              <a:solidFill>
                <a:srgbClr val="454545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42" name="文本框 19">
            <a:extLst>
              <a:ext uri="{FF2B5EF4-FFF2-40B4-BE49-F238E27FC236}">
                <a16:creationId xmlns:a16="http://schemas.microsoft.com/office/drawing/2014/main" id="{2CB4F308-6B92-4ED3-A19E-4293FBBDB8A0}"/>
              </a:ext>
            </a:extLst>
          </p:cNvPr>
          <p:cNvSpPr txBox="1"/>
          <p:nvPr/>
        </p:nvSpPr>
        <p:spPr>
          <a:xfrm>
            <a:off x="6727060" y="5160330"/>
            <a:ext cx="256286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>
                <a:solidFill>
                  <a:srgbClr val="454545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执行指令的过程块</a:t>
            </a:r>
            <a:endParaRPr lang="en-US" altLang="zh-CN" sz="1600" b="1" dirty="0">
              <a:solidFill>
                <a:srgbClr val="454545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5605F04-180F-4CE2-8D7D-762C61D52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95" y="4185286"/>
            <a:ext cx="2190750" cy="7429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5319C8-3A97-49F5-95D7-A0400E11E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909" y="4185286"/>
            <a:ext cx="2162175" cy="78105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0A2EE97-E7AF-4B36-8DFA-111DD392911D}"/>
              </a:ext>
            </a:extLst>
          </p:cNvPr>
          <p:cNvSpPr txBox="1"/>
          <p:nvPr/>
        </p:nvSpPr>
        <p:spPr>
          <a:xfrm>
            <a:off x="1344142" y="2551757"/>
            <a:ext cx="9516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过程是存放在某个名称之下的一系列块，或者说代码，这个名称就是你所创建的过程块的名称。当某个系列块需要一直重复，将这一系列块归到一个过程来使用就会方便很多，也方便理解。在计算机科学中，过程也称作函数或方法。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4485A08-BBD7-439D-822D-09758EB4D0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逻辑设计</a:t>
            </a:r>
          </a:p>
        </p:txBody>
      </p:sp>
    </p:spTree>
    <p:extLst>
      <p:ext uri="{BB962C8B-B14F-4D97-AF65-F5344CB8AC3E}">
        <p14:creationId xmlns:p14="http://schemas.microsoft.com/office/powerpoint/2010/main" val="81534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5C18F74A-2680-4DE2-9283-C88A00AAEE97}"/>
              </a:ext>
            </a:extLst>
          </p:cNvPr>
          <p:cNvSpPr txBox="1"/>
          <p:nvPr/>
        </p:nvSpPr>
        <p:spPr>
          <a:xfrm>
            <a:off x="1344142" y="1413603"/>
            <a:ext cx="9516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想一想瓢虫身上会发生什么事呢？与之相关的其他东西又会发生什么事呢？</a:t>
            </a:r>
            <a:endParaRPr lang="en-US" altLang="zh-CN" sz="20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437142C-1FA2-44DA-8E84-2BE03181005B}"/>
              </a:ext>
            </a:extLst>
          </p:cNvPr>
          <p:cNvSpPr txBox="1"/>
          <p:nvPr/>
        </p:nvSpPr>
        <p:spPr>
          <a:xfrm>
            <a:off x="1344142" y="3247307"/>
            <a:ext cx="95168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不同的同学分出来的过程不一定相同，下面事给出的参考过程块：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瓢虫更新、蚜虫更新、青蛙更新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瓢虫吃蚜虫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游戏结束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血量显示、画血条</a:t>
            </a:r>
            <a:endParaRPr lang="en-US" altLang="zh-CN" sz="2000" dirty="0"/>
          </a:p>
          <a:p>
            <a:r>
              <a:rPr lang="zh-CN" altLang="en-US" sz="2000" dirty="0"/>
              <a:t>其他事件方法块：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计时器更新块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瓢虫碰撞块</a:t>
            </a:r>
            <a:endParaRPr lang="en-US" altLang="zh-CN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C615234-E0B8-4F32-A71D-91B08520C3EC}"/>
              </a:ext>
            </a:extLst>
          </p:cNvPr>
          <p:cNvSpPr txBox="1"/>
          <p:nvPr/>
        </p:nvSpPr>
        <p:spPr>
          <a:xfrm>
            <a:off x="1344142" y="1813713"/>
            <a:ext cx="9516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会与青蛙或者蚜虫撞到一起，撞在一起就可以当作一个过程来写了！</a:t>
            </a:r>
            <a:endParaRPr lang="en-US" altLang="zh-CN" sz="2000" dirty="0"/>
          </a:p>
          <a:p>
            <a:r>
              <a:rPr lang="zh-CN" altLang="en-US" sz="2000" dirty="0"/>
              <a:t>而与青蛙撞了之后游戏就结束了，游戏结束也可以当作一个过程。</a:t>
            </a:r>
            <a:endParaRPr lang="en-US" altLang="zh-CN" sz="2000" dirty="0"/>
          </a:p>
          <a:p>
            <a:r>
              <a:rPr lang="zh-CN" altLang="en-US" sz="2000" dirty="0"/>
              <a:t>同样，与蚜虫撞了之后，可以增加血量，这也可以当作一个过程来写。</a:t>
            </a:r>
            <a:endParaRPr lang="en-US" altLang="zh-CN" sz="2000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7A9CE04-D6DD-4C31-982A-7CC26F3522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逻辑设计</a:t>
            </a:r>
          </a:p>
        </p:txBody>
      </p:sp>
    </p:spTree>
    <p:extLst>
      <p:ext uri="{BB962C8B-B14F-4D97-AF65-F5344CB8AC3E}">
        <p14:creationId xmlns:p14="http://schemas.microsoft.com/office/powerpoint/2010/main" val="311776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A1A8221-73EB-473D-85F4-E0FA622328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逻辑设计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9DA6C8-BD4E-4568-BAD5-845A2877A1A1}"/>
              </a:ext>
            </a:extLst>
          </p:cNvPr>
          <p:cNvSpPr txBox="1"/>
          <p:nvPr/>
        </p:nvSpPr>
        <p:spPr>
          <a:xfrm>
            <a:off x="1368612" y="1118942"/>
            <a:ext cx="9516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小技巧</a:t>
            </a:r>
            <a:endParaRPr lang="en-US" altLang="zh-CN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B3A5DE-E0EC-443D-A7FD-3FE512A1C2AC}"/>
              </a:ext>
            </a:extLst>
          </p:cNvPr>
          <p:cNvSpPr txBox="1"/>
          <p:nvPr/>
        </p:nvSpPr>
        <p:spPr>
          <a:xfrm>
            <a:off x="1368611" y="1806829"/>
            <a:ext cx="8805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试一下在逻辑设计里面直接打个“</a:t>
            </a:r>
            <a:r>
              <a:rPr lang="en-US" altLang="zh-CN" sz="2000" dirty="0"/>
              <a:t>=</a:t>
            </a:r>
            <a:r>
              <a:rPr lang="zh-CN" altLang="en-US" sz="2000" dirty="0"/>
              <a:t>”号</a:t>
            </a:r>
            <a:r>
              <a:rPr lang="en-US" altLang="zh-CN" sz="2000" dirty="0"/>
              <a:t>(</a:t>
            </a:r>
            <a:r>
              <a:rPr lang="zh-CN" altLang="en-US" sz="2000" dirty="0"/>
              <a:t>没有反应可以再打一个空格</a:t>
            </a:r>
            <a:r>
              <a:rPr lang="en-US" altLang="zh-CN" sz="2000" dirty="0"/>
              <a:t>)</a:t>
            </a:r>
            <a:r>
              <a:rPr lang="zh-CN" altLang="en-US" sz="2000" dirty="0"/>
              <a:t>，你发现了什么？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9FE05A-7D97-456B-9511-08D611882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14" y="2740937"/>
            <a:ext cx="3253123" cy="19674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19DCC9-171D-4C4F-A378-446D3F5D9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850" y="3201578"/>
            <a:ext cx="2143125" cy="8096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918567B-A420-4FB6-98C7-8D0B514EF7B0}"/>
              </a:ext>
            </a:extLst>
          </p:cNvPr>
          <p:cNvSpPr txBox="1"/>
          <p:nvPr/>
        </p:nvSpPr>
        <p:spPr>
          <a:xfrm>
            <a:off x="1368612" y="5024591"/>
            <a:ext cx="7231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点击出现的“</a:t>
            </a:r>
            <a:r>
              <a:rPr lang="en-US" altLang="zh-CN" sz="2000" dirty="0"/>
              <a:t>=</a:t>
            </a:r>
            <a:r>
              <a:rPr lang="zh-CN" altLang="en-US" sz="2000" dirty="0"/>
              <a:t>”号会发现需要的块直接出来了！再试试输入“按钮”，你会发现这个东西在组件特别多的时候特别方便！不仅可以获取属性，也可以获取过程块、查找属性查找过程。</a:t>
            </a:r>
          </a:p>
        </p:txBody>
      </p:sp>
    </p:spTree>
    <p:extLst>
      <p:ext uri="{BB962C8B-B14F-4D97-AF65-F5344CB8AC3E}">
        <p14:creationId xmlns:p14="http://schemas.microsoft.com/office/powerpoint/2010/main" val="83794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929682-F81A-4E14-9D44-B908070B8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Part1 </a:t>
            </a:r>
            <a:r>
              <a:rPr lang="zh-CN" altLang="en-US" dirty="0"/>
              <a:t>课程目标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38915-A073-4926-86EB-D8708DEBAE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Part3 </a:t>
            </a:r>
            <a:r>
              <a:rPr lang="zh-CN" altLang="en-US" dirty="0"/>
              <a:t>组件设计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2BA59C-26B8-4946-AB8F-E03416510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Part5 </a:t>
            </a:r>
            <a:r>
              <a:rPr lang="zh-CN" altLang="en-US" dirty="0"/>
              <a:t>课堂小练</a:t>
            </a: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DC0988-9B1C-4A4F-8501-D850CD8C3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Part2 </a:t>
            </a:r>
            <a:r>
              <a:rPr lang="zh-CN" altLang="en-US" dirty="0"/>
              <a:t>游戏展示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215BDAC-65F3-428E-9635-D2BA35082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Part4 </a:t>
            </a:r>
            <a:r>
              <a:rPr lang="zh-CN" altLang="en-US" dirty="0"/>
              <a:t>逻辑设计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3719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A1A8221-73EB-473D-85F4-E0FA622328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逻辑设计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C21A59D-5314-4C29-8547-7AB9A6B17487}"/>
              </a:ext>
            </a:extLst>
          </p:cNvPr>
          <p:cNvGrpSpPr/>
          <p:nvPr/>
        </p:nvGrpSpPr>
        <p:grpSpPr>
          <a:xfrm>
            <a:off x="979488" y="1519651"/>
            <a:ext cx="3494858" cy="886198"/>
            <a:chOff x="5082573" y="2168494"/>
            <a:chExt cx="2866369" cy="93409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F43B6D2-85D0-4788-8EA4-0FBCB9E3FF81}"/>
                </a:ext>
              </a:extLst>
            </p:cNvPr>
            <p:cNvSpPr/>
            <p:nvPr/>
          </p:nvSpPr>
          <p:spPr>
            <a:xfrm>
              <a:off x="5082573" y="2168494"/>
              <a:ext cx="2377329" cy="5175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0586599-375B-4832-8A9C-99A6C229D414}"/>
                </a:ext>
              </a:extLst>
            </p:cNvPr>
            <p:cNvSpPr txBox="1"/>
            <p:nvPr/>
          </p:nvSpPr>
          <p:spPr>
            <a:xfrm>
              <a:off x="5234225" y="2196439"/>
              <a:ext cx="1140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瓢虫更新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F4A975A-EF9A-47A2-A0EE-33FB5098D44E}"/>
                </a:ext>
              </a:extLst>
            </p:cNvPr>
            <p:cNvSpPr txBox="1"/>
            <p:nvPr/>
          </p:nvSpPr>
          <p:spPr>
            <a:xfrm>
              <a:off x="5234223" y="2840982"/>
              <a:ext cx="27147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58ABFB79-EA56-49C7-8694-AABE310A1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79" b="92632" l="2480" r="96167">
                        <a14:foregroundMark x1="35400" y1="14526" x2="22435" y2="9053"/>
                        <a14:foregroundMark x1="22435" y1="9053" x2="13641" y2="11368"/>
                        <a14:foregroundMark x1="13641" y1="11368" x2="12514" y2="13684"/>
                        <a14:foregroundMark x1="4284" y1="39158" x2="6764" y2="79579"/>
                        <a14:foregroundMark x1="6764" y1="79579" x2="4735" y2="92842"/>
                        <a14:foregroundMark x1="4735" y1="92842" x2="4397" y2="92842"/>
                        <a14:foregroundMark x1="91995" y1="83579" x2="96167" y2="79579"/>
                        <a14:foregroundMark x1="41826" y1="3579" x2="9696" y2="3789"/>
                        <a14:foregroundMark x1="6877" y1="3579" x2="2480" y2="4000"/>
                        <a14:foregroundMark x1="20406" y1="91158" x2="71815" y2="911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36" y="1984154"/>
            <a:ext cx="6682387" cy="357850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34171B3-3555-45AD-A04B-5B5A7B37DD3A}"/>
              </a:ext>
            </a:extLst>
          </p:cNvPr>
          <p:cNvSpPr txBox="1"/>
          <p:nvPr/>
        </p:nvSpPr>
        <p:spPr>
          <a:xfrm>
            <a:off x="6144730" y="3354204"/>
            <a:ext cx="5182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通过方向传感器的幅度角度来让瓢虫动起来</a:t>
            </a:r>
            <a:endParaRPr lang="en-US" altLang="zh-CN" sz="2000" dirty="0"/>
          </a:p>
          <a:p>
            <a:r>
              <a:rPr lang="zh-CN" altLang="en-US" sz="2000" dirty="0"/>
              <a:t>“血量显示”和“游戏结束”是另外两个过程块，在后面会讲到。</a:t>
            </a:r>
            <a:endParaRPr lang="en-US" altLang="zh-CN" sz="2000" dirty="0"/>
          </a:p>
          <a:p>
            <a:r>
              <a:rPr lang="zh-CN" altLang="en-US" sz="2000" dirty="0"/>
              <a:t>此外还需定义一个全局变量“血量”。</a:t>
            </a:r>
          </a:p>
        </p:txBody>
      </p:sp>
    </p:spTree>
    <p:extLst>
      <p:ext uri="{BB962C8B-B14F-4D97-AF65-F5344CB8AC3E}">
        <p14:creationId xmlns:p14="http://schemas.microsoft.com/office/powerpoint/2010/main" val="2287743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A1A8221-73EB-473D-85F4-E0FA622328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逻辑设计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C44BE10-D51D-4616-B5B6-B7BB3120F798}"/>
              </a:ext>
            </a:extLst>
          </p:cNvPr>
          <p:cNvGrpSpPr/>
          <p:nvPr/>
        </p:nvGrpSpPr>
        <p:grpSpPr>
          <a:xfrm>
            <a:off x="1382663" y="1553326"/>
            <a:ext cx="3494858" cy="886198"/>
            <a:chOff x="5082573" y="2168494"/>
            <a:chExt cx="2866369" cy="93409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EAE7687-696D-46A2-AC6C-4CBBCC3809E3}"/>
                </a:ext>
              </a:extLst>
            </p:cNvPr>
            <p:cNvSpPr/>
            <p:nvPr/>
          </p:nvSpPr>
          <p:spPr>
            <a:xfrm>
              <a:off x="5082573" y="2168494"/>
              <a:ext cx="2377329" cy="5175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F580F8D-E6F8-43CA-904F-C6784BA69393}"/>
                </a:ext>
              </a:extLst>
            </p:cNvPr>
            <p:cNvSpPr txBox="1"/>
            <p:nvPr/>
          </p:nvSpPr>
          <p:spPr>
            <a:xfrm>
              <a:off x="5234225" y="2196439"/>
              <a:ext cx="1161170" cy="48661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蚜虫更新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C7489A7-BF0C-43D6-AFC3-AF8516898052}"/>
                </a:ext>
              </a:extLst>
            </p:cNvPr>
            <p:cNvSpPr txBox="1"/>
            <p:nvPr/>
          </p:nvSpPr>
          <p:spPr>
            <a:xfrm>
              <a:off x="5234223" y="2840982"/>
              <a:ext cx="27147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6466DA6E-E8CF-400F-9A91-72EDC6DDC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37" b="94671" l="2654" r="98070">
                        <a14:foregroundMark x1="26779" y1="6583" x2="3860" y2="7837"/>
                        <a14:foregroundMark x1="3860" y1="7837" x2="3739" y2="31034"/>
                        <a14:foregroundMark x1="34379" y1="45455" x2="4946" y2="45455"/>
                        <a14:foregroundMark x1="4946" y1="45455" x2="2895" y2="64263"/>
                        <a14:foregroundMark x1="2895" y1="64263" x2="3498" y2="94984"/>
                        <a14:foregroundMark x1="98070" y1="87147" x2="92521" y2="75235"/>
                        <a14:foregroundMark x1="92521" y1="75235" x2="90591" y2="74608"/>
                        <a14:foregroundMark x1="98070" y1="74922" x2="97467" y2="865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43" y="2011473"/>
            <a:ext cx="7057758" cy="271583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DCED31A-6801-49AC-8073-49764C071036}"/>
              </a:ext>
            </a:extLst>
          </p:cNvPr>
          <p:cNvSpPr txBox="1"/>
          <p:nvPr/>
        </p:nvSpPr>
        <p:spPr>
          <a:xfrm>
            <a:off x="6002278" y="2011473"/>
            <a:ext cx="52460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设置蚜虫的方向，因为在组件设置的时候定义了他的速度不为</a:t>
            </a:r>
            <a:r>
              <a:rPr lang="en-US" altLang="zh-CN" sz="2000" dirty="0"/>
              <a:t>0</a:t>
            </a:r>
            <a:r>
              <a:rPr lang="zh-CN" altLang="en-US" sz="2000" dirty="0"/>
              <a:t>，所以它会自己动起来，组件参数设置里的速度改变蚜虫的位置移动也会发生改变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71985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A1A8221-73EB-473D-85F4-E0FA622328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逻辑设计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E0F57A-B44E-4847-90CE-1F7E68F85446}"/>
              </a:ext>
            </a:extLst>
          </p:cNvPr>
          <p:cNvSpPr txBox="1"/>
          <p:nvPr/>
        </p:nvSpPr>
        <p:spPr>
          <a:xfrm>
            <a:off x="2284741" y="1134512"/>
            <a:ext cx="6764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根据第四个案例</a:t>
            </a:r>
            <a:r>
              <a:rPr lang="en-US" altLang="zh-CN" sz="2000" dirty="0"/>
              <a:t>-</a:t>
            </a:r>
            <a:r>
              <a:rPr lang="zh-CN" altLang="en-US" sz="2000" dirty="0"/>
              <a:t>涂鸦画板的知识我们知道只需改变青蛙的</a:t>
            </a:r>
            <a:r>
              <a:rPr lang="en-US" altLang="zh-CN" sz="2000" dirty="0"/>
              <a:t>X</a:t>
            </a:r>
            <a:r>
              <a:rPr lang="zh-CN" altLang="en-US" sz="2000" dirty="0"/>
              <a:t>坐标位置就好了，但是又不能让青蛙跑出去。</a:t>
            </a:r>
            <a:endParaRPr lang="en-US" altLang="zh-CN" sz="2000" dirty="0"/>
          </a:p>
          <a:p>
            <a:r>
              <a:rPr lang="zh-CN" altLang="en-US" sz="2000" dirty="0"/>
              <a:t>看下图，你能得出青蛙最右边的位置是什么吗？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BAD9B8-6912-401D-A5F3-83C9DACB5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209" y="2150175"/>
            <a:ext cx="7158065" cy="36280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61407C2-A020-40C5-BE3A-6BA61AB4EECC}"/>
              </a:ext>
            </a:extLst>
          </p:cNvPr>
          <p:cNvSpPr txBox="1"/>
          <p:nvPr/>
        </p:nvSpPr>
        <p:spPr>
          <a:xfrm>
            <a:off x="2284741" y="5810718"/>
            <a:ext cx="6764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答案是：</a:t>
            </a:r>
            <a:r>
              <a:rPr lang="zh-CN" altLang="en-US" sz="2000" dirty="0">
                <a:solidFill>
                  <a:srgbClr val="FF0000"/>
                </a:solidFill>
              </a:rPr>
              <a:t>画布宽度</a:t>
            </a:r>
            <a:r>
              <a:rPr lang="en-US" altLang="zh-CN" sz="2000" dirty="0">
                <a:solidFill>
                  <a:srgbClr val="FF0000"/>
                </a:solidFill>
              </a:rPr>
              <a:t>-</a:t>
            </a:r>
            <a:r>
              <a:rPr lang="zh-CN" altLang="en-US" sz="2000" dirty="0">
                <a:solidFill>
                  <a:srgbClr val="FF0000"/>
                </a:solidFill>
              </a:rPr>
              <a:t>青蛙宽度！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259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A1A8221-73EB-473D-85F4-E0FA622328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逻辑设计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4DDE3F-73CB-48EA-9157-83E57D772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98" b="96684" l="683" r="99544">
                        <a14:foregroundMark x1="7745" y1="36735" x2="7175" y2="53571"/>
                        <a14:foregroundMark x1="4442" y1="31633" x2="5923" y2="55612"/>
                        <a14:foregroundMark x1="4442" y1="88265" x2="15490" y2="86480"/>
                        <a14:foregroundMark x1="15490" y1="86480" x2="15604" y2="86480"/>
                        <a14:foregroundMark x1="29499" y1="8673" x2="42141" y2="10204"/>
                        <a14:foregroundMark x1="42141" y1="10204" x2="51822" y2="8163"/>
                        <a14:foregroundMark x1="98519" y1="23724" x2="93622" y2="27806"/>
                        <a14:foregroundMark x1="93622" y1="27806" x2="93394" y2="27806"/>
                        <a14:foregroundMark x1="7289" y1="79592" x2="5695" y2="79592"/>
                        <a14:foregroundMark x1="797" y1="83673" x2="911" y2="96684"/>
                        <a14:foregroundMark x1="99544" y1="28571" x2="99089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0904" y="1608682"/>
            <a:ext cx="9637334" cy="4302772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9573802-390B-4671-9AAB-3541C789C9EC}"/>
              </a:ext>
            </a:extLst>
          </p:cNvPr>
          <p:cNvGrpSpPr/>
          <p:nvPr/>
        </p:nvGrpSpPr>
        <p:grpSpPr>
          <a:xfrm>
            <a:off x="979488" y="1286383"/>
            <a:ext cx="3494858" cy="886198"/>
            <a:chOff x="5082573" y="2168494"/>
            <a:chExt cx="2866369" cy="934098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30B455B-9711-4F65-AD06-6C62E6B33A9E}"/>
                </a:ext>
              </a:extLst>
            </p:cNvPr>
            <p:cNvSpPr txBox="1"/>
            <p:nvPr/>
          </p:nvSpPr>
          <p:spPr>
            <a:xfrm>
              <a:off x="5234223" y="2840982"/>
              <a:ext cx="27147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6D7F5E8-B166-4828-B000-C578E2CECEC5}"/>
                </a:ext>
              </a:extLst>
            </p:cNvPr>
            <p:cNvSpPr/>
            <p:nvPr/>
          </p:nvSpPr>
          <p:spPr>
            <a:xfrm>
              <a:off x="5082573" y="2168494"/>
              <a:ext cx="2377329" cy="5175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6ECD9B6-1C36-438B-B156-9B126CF5E6BF}"/>
                </a:ext>
              </a:extLst>
            </p:cNvPr>
            <p:cNvSpPr txBox="1"/>
            <p:nvPr/>
          </p:nvSpPr>
          <p:spPr>
            <a:xfrm>
              <a:off x="5234225" y="2196439"/>
              <a:ext cx="1161170" cy="48661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青蛙更新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A9A8B08-1B38-4BA7-80E0-03155994C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10" b="89744" l="124" r="98632">
                        <a14:foregroundMark x1="98134" y1="25641" x2="93905" y2="70513"/>
                        <a14:foregroundMark x1="93905" y1="70513" x2="89801" y2="73077"/>
                        <a14:foregroundMark x1="98756" y1="33333" x2="98383" y2="70513"/>
                        <a14:foregroundMark x1="9577" y1="23077" x2="124" y2="153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14342" y="4952569"/>
            <a:ext cx="8242241" cy="799621"/>
          </a:xfrm>
          <a:prstGeom prst="rect">
            <a:avLst/>
          </a:prstGeom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F030D04A-AF59-48D8-B1D5-DF3FF5CAEC06}"/>
              </a:ext>
            </a:extLst>
          </p:cNvPr>
          <p:cNvSpPr/>
          <p:nvPr/>
        </p:nvSpPr>
        <p:spPr>
          <a:xfrm>
            <a:off x="3160629" y="2799299"/>
            <a:ext cx="7799467" cy="2620907"/>
          </a:xfrm>
          <a:custGeom>
            <a:avLst/>
            <a:gdLst>
              <a:gd name="connsiteX0" fmla="*/ 7372333 w 7799467"/>
              <a:gd name="connsiteY0" fmla="*/ 0 h 2620907"/>
              <a:gd name="connsiteX1" fmla="*/ 7650125 w 7799467"/>
              <a:gd name="connsiteY1" fmla="*/ 1203767 h 2620907"/>
              <a:gd name="connsiteX2" fmla="*/ 7511229 w 7799467"/>
              <a:gd name="connsiteY2" fmla="*/ 1458410 h 2620907"/>
              <a:gd name="connsiteX3" fmla="*/ 4420789 w 7799467"/>
              <a:gd name="connsiteY3" fmla="*/ 2071868 h 2620907"/>
              <a:gd name="connsiteX4" fmla="*/ 311776 w 7799467"/>
              <a:gd name="connsiteY4" fmla="*/ 2095018 h 2620907"/>
              <a:gd name="connsiteX5" fmla="*/ 300201 w 7799467"/>
              <a:gd name="connsiteY5" fmla="*/ 2558005 h 2620907"/>
              <a:gd name="connsiteX6" fmla="*/ 404374 w 7799467"/>
              <a:gd name="connsiteY6" fmla="*/ 2604304 h 2620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99467" h="2620907">
                <a:moveTo>
                  <a:pt x="7372333" y="0"/>
                </a:moveTo>
                <a:cubicBezTo>
                  <a:pt x="7499654" y="480349"/>
                  <a:pt x="7626976" y="960699"/>
                  <a:pt x="7650125" y="1203767"/>
                </a:cubicBezTo>
                <a:cubicBezTo>
                  <a:pt x="7673274" y="1446835"/>
                  <a:pt x="8049452" y="1313727"/>
                  <a:pt x="7511229" y="1458410"/>
                </a:cubicBezTo>
                <a:cubicBezTo>
                  <a:pt x="6973006" y="1603093"/>
                  <a:pt x="5620698" y="1965767"/>
                  <a:pt x="4420789" y="2071868"/>
                </a:cubicBezTo>
                <a:cubicBezTo>
                  <a:pt x="3220880" y="2177969"/>
                  <a:pt x="998541" y="2013995"/>
                  <a:pt x="311776" y="2095018"/>
                </a:cubicBezTo>
                <a:cubicBezTo>
                  <a:pt x="-374989" y="2176041"/>
                  <a:pt x="284768" y="2473124"/>
                  <a:pt x="300201" y="2558005"/>
                </a:cubicBezTo>
                <a:cubicBezTo>
                  <a:pt x="315634" y="2642886"/>
                  <a:pt x="360004" y="2623595"/>
                  <a:pt x="404374" y="26043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535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A1A8221-73EB-473D-85F4-E0FA622328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逻辑设计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7ED80C8-4EF0-472B-B290-16D2C7DD2F79}"/>
              </a:ext>
            </a:extLst>
          </p:cNvPr>
          <p:cNvGrpSpPr/>
          <p:nvPr/>
        </p:nvGrpSpPr>
        <p:grpSpPr>
          <a:xfrm>
            <a:off x="979487" y="1173538"/>
            <a:ext cx="10330005" cy="886198"/>
            <a:chOff x="5082573" y="2168494"/>
            <a:chExt cx="2866369" cy="93409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B3F05F2-C520-404A-AE62-D8499EA6F576}"/>
                </a:ext>
              </a:extLst>
            </p:cNvPr>
            <p:cNvSpPr/>
            <p:nvPr/>
          </p:nvSpPr>
          <p:spPr>
            <a:xfrm>
              <a:off x="5082573" y="2168494"/>
              <a:ext cx="2377329" cy="5175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A90C2CE-0E0D-4672-BE1D-64BC28BD0748}"/>
                </a:ext>
              </a:extLst>
            </p:cNvPr>
            <p:cNvSpPr txBox="1"/>
            <p:nvPr/>
          </p:nvSpPr>
          <p:spPr>
            <a:xfrm>
              <a:off x="5177983" y="2196439"/>
              <a:ext cx="1413599" cy="48661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血条的显示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577266C-E868-4612-959F-AAD4B444FEFC}"/>
                </a:ext>
              </a:extLst>
            </p:cNvPr>
            <p:cNvSpPr txBox="1"/>
            <p:nvPr/>
          </p:nvSpPr>
          <p:spPr>
            <a:xfrm>
              <a:off x="5234223" y="2840982"/>
              <a:ext cx="27147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581004D-AB34-4F0F-B28D-EB529FB7A074}"/>
              </a:ext>
            </a:extLst>
          </p:cNvPr>
          <p:cNvGrpSpPr/>
          <p:nvPr/>
        </p:nvGrpSpPr>
        <p:grpSpPr>
          <a:xfrm>
            <a:off x="6865333" y="1508839"/>
            <a:ext cx="3309957" cy="859686"/>
            <a:chOff x="5234223" y="2196439"/>
            <a:chExt cx="2714719" cy="906153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BB03C8B-644E-4E11-A42E-530657EA3F42}"/>
                </a:ext>
              </a:extLst>
            </p:cNvPr>
            <p:cNvSpPr txBox="1"/>
            <p:nvPr/>
          </p:nvSpPr>
          <p:spPr>
            <a:xfrm>
              <a:off x="5234225" y="2196439"/>
              <a:ext cx="151510" cy="48661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2400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8F92877-F569-4355-A583-AEF48D92174C}"/>
                </a:ext>
              </a:extLst>
            </p:cNvPr>
            <p:cNvSpPr txBox="1"/>
            <p:nvPr/>
          </p:nvSpPr>
          <p:spPr>
            <a:xfrm>
              <a:off x="5234223" y="2840982"/>
              <a:ext cx="27147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E648E43-FA9D-4016-9BF9-8BBD22F16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3" b="95422" l="5937" r="95547">
                        <a14:foregroundMark x1="66048" y1="27470" x2="66234" y2="13976"/>
                        <a14:foregroundMark x1="66234" y1="13976" x2="59740" y2="3614"/>
                        <a14:foregroundMark x1="59740" y1="3614" x2="5937" y2="5783"/>
                        <a14:foregroundMark x1="90538" y1="57108" x2="92022" y2="51566"/>
                        <a14:foregroundMark x1="85714" y1="53976" x2="33210" y2="54217"/>
                        <a14:foregroundMark x1="54174" y1="34699" x2="9647" y2="35422"/>
                        <a14:foregroundMark x1="9647" y1="35422" x2="6122" y2="49157"/>
                        <a14:foregroundMark x1="6122" y1="49157" x2="6494" y2="89398"/>
                        <a14:foregroundMark x1="6494" y1="89398" x2="16698" y2="95422"/>
                        <a14:foregroundMark x1="16698" y1="95422" x2="21521" y2="95422"/>
                        <a14:foregroundMark x1="56586" y1="89398" x2="52505" y2="88916"/>
                        <a14:foregroundMark x1="73469" y1="80241" x2="51391" y2="79036"/>
                        <a14:foregroundMark x1="56215" y1="60964" x2="51577" y2="61687"/>
                        <a14:foregroundMark x1="56030" y1="61687" x2="52876" y2="63614"/>
                        <a14:foregroundMark x1="51763" y1="57590" x2="62523" y2="57108"/>
                        <a14:foregroundMark x1="62523" y1="57108" x2="94805" y2="57108"/>
                        <a14:foregroundMark x1="94805" y1="57108" x2="95547" y2="515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730" y="1811541"/>
            <a:ext cx="4886323" cy="37621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F2918A-5476-4816-8CBB-25F04984A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19" b="96667" l="2142" r="97199">
                        <a14:foregroundMark x1="38221" y1="12381" x2="31631" y2="2143"/>
                        <a14:foregroundMark x1="31631" y1="2143" x2="3295" y2="3571"/>
                        <a14:foregroundMark x1="3295" y1="3571" x2="3789" y2="24286"/>
                        <a14:foregroundMark x1="11038" y1="14286" x2="20264" y2="19048"/>
                        <a14:foregroundMark x1="20264" y1="19048" x2="31960" y2="18333"/>
                        <a14:foregroundMark x1="2142" y1="33095" x2="72488" y2="34524"/>
                        <a14:foregroundMark x1="2306" y1="37143" x2="7578" y2="94762"/>
                        <a14:foregroundMark x1="7578" y1="94762" x2="8072" y2="94762"/>
                        <a14:foregroundMark x1="91763" y1="75952" x2="97364" y2="80000"/>
                        <a14:foregroundMark x1="94069" y1="76429" x2="49918" y2="78571"/>
                        <a14:foregroundMark x1="55684" y1="61429" x2="28501" y2="72619"/>
                        <a14:foregroundMark x1="70181" y1="96429" x2="22076" y2="9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7" y="1811541"/>
            <a:ext cx="5437269" cy="376219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8F00A75-9D41-4023-BF91-7D616B210635}"/>
              </a:ext>
            </a:extLst>
          </p:cNvPr>
          <p:cNvSpPr txBox="1"/>
          <p:nvPr/>
        </p:nvSpPr>
        <p:spPr>
          <a:xfrm>
            <a:off x="6676723" y="5634331"/>
            <a:ext cx="53565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在这次案例中我们画血条的方式是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先画一条白线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再画一条红线</a:t>
            </a:r>
            <a:endParaRPr lang="en-US" altLang="zh-CN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12182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A1A8221-73EB-473D-85F4-E0FA622328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逻辑设计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6BDA83D-9EDB-43D8-BF3C-47DC8CC241E6}"/>
              </a:ext>
            </a:extLst>
          </p:cNvPr>
          <p:cNvGrpSpPr/>
          <p:nvPr/>
        </p:nvGrpSpPr>
        <p:grpSpPr>
          <a:xfrm>
            <a:off x="979488" y="1043790"/>
            <a:ext cx="3494858" cy="886198"/>
            <a:chOff x="5082573" y="2168494"/>
            <a:chExt cx="2866369" cy="93409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917093A-CBE9-43EA-9875-E74ED1CA82B6}"/>
                </a:ext>
              </a:extLst>
            </p:cNvPr>
            <p:cNvSpPr/>
            <p:nvPr/>
          </p:nvSpPr>
          <p:spPr>
            <a:xfrm>
              <a:off x="5082573" y="2168494"/>
              <a:ext cx="2377329" cy="5175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2D182B1-F5EE-4C3C-8452-DE652ED32CE0}"/>
                </a:ext>
              </a:extLst>
            </p:cNvPr>
            <p:cNvSpPr txBox="1"/>
            <p:nvPr/>
          </p:nvSpPr>
          <p:spPr>
            <a:xfrm>
              <a:off x="5177983" y="2196439"/>
              <a:ext cx="1413599" cy="48661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瓢虫吃蚜虫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B77E958-0035-490D-BC23-8BB960AF0519}"/>
                </a:ext>
              </a:extLst>
            </p:cNvPr>
            <p:cNvSpPr txBox="1"/>
            <p:nvPr/>
          </p:nvSpPr>
          <p:spPr>
            <a:xfrm>
              <a:off x="5234223" y="2840982"/>
              <a:ext cx="27147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2758269D-D5ED-4232-81CF-734304CFC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83" b="94048" l="2554" r="95690">
                        <a14:foregroundMark x1="24501" y1="23016" x2="33041" y2="21429"/>
                        <a14:foregroundMark x1="33041" y1="21429" x2="34796" y2="11508"/>
                        <a14:foregroundMark x1="34796" y1="11508" x2="31524" y2="4167"/>
                        <a14:foregroundMark x1="31524" y1="4167" x2="2554" y2="2381"/>
                        <a14:foregroundMark x1="17797" y1="2183" x2="17797" y2="2183"/>
                        <a14:foregroundMark x1="95770" y1="76786" x2="93376" y2="66468"/>
                        <a14:foregroundMark x1="27853" y1="94048" x2="8619" y2="9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70"/>
          <a:stretch/>
        </p:blipFill>
        <p:spPr>
          <a:xfrm>
            <a:off x="784648" y="1531967"/>
            <a:ext cx="11009084" cy="452186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9003E7C-19E2-4F0A-A9D3-496F61522567}"/>
              </a:ext>
            </a:extLst>
          </p:cNvPr>
          <p:cNvSpPr txBox="1"/>
          <p:nvPr/>
        </p:nvSpPr>
        <p:spPr>
          <a:xfrm>
            <a:off x="6220619" y="1322078"/>
            <a:ext cx="48069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瓢虫吃掉蚜虫后会发生：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瓢虫血量增加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蚜虫消失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另一只蚜虫显示</a:t>
            </a:r>
            <a:endParaRPr lang="en-US" altLang="zh-CN" sz="2000" dirty="0"/>
          </a:p>
          <a:p>
            <a:r>
              <a:rPr lang="en-US" altLang="zh-CN" sz="2000" dirty="0"/>
              <a:t>    </a:t>
            </a:r>
            <a:r>
              <a:rPr lang="zh-CN" altLang="en-US" sz="2000" dirty="0"/>
              <a:t>将精灵的“允许显示”和“启用”都设置为“加”</a:t>
            </a:r>
            <a:r>
              <a:rPr lang="en-US" altLang="zh-CN" sz="2000" dirty="0"/>
              <a:t>,</a:t>
            </a:r>
            <a:r>
              <a:rPr lang="zh-CN" altLang="en-US" sz="2000" dirty="0"/>
              <a:t>然后随机生成新蚜虫的位置让它显示出来。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696782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A1A8221-73EB-473D-85F4-E0FA622328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逻辑设计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ED0A580-B1A7-4672-848A-D109983241C4}"/>
              </a:ext>
            </a:extLst>
          </p:cNvPr>
          <p:cNvGrpSpPr/>
          <p:nvPr/>
        </p:nvGrpSpPr>
        <p:grpSpPr>
          <a:xfrm>
            <a:off x="588470" y="1404417"/>
            <a:ext cx="3494858" cy="886198"/>
            <a:chOff x="5082573" y="2168494"/>
            <a:chExt cx="2866369" cy="93409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F601372-C29B-48DD-88D5-BB9B8828EDB4}"/>
                </a:ext>
              </a:extLst>
            </p:cNvPr>
            <p:cNvSpPr/>
            <p:nvPr/>
          </p:nvSpPr>
          <p:spPr>
            <a:xfrm>
              <a:off x="5082573" y="2168494"/>
              <a:ext cx="2377329" cy="5175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EE49334-EF31-4A59-BECF-3DE5B595B53E}"/>
                </a:ext>
              </a:extLst>
            </p:cNvPr>
            <p:cNvSpPr txBox="1"/>
            <p:nvPr/>
          </p:nvSpPr>
          <p:spPr>
            <a:xfrm>
              <a:off x="5177983" y="2196439"/>
              <a:ext cx="1161170" cy="87591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游戏结束</a:t>
              </a:r>
              <a:endParaRPr lang="en-US" altLang="zh-CN" sz="2400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  <a:p>
              <a:endParaRPr lang="zh-CN" altLang="en-US" sz="2400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65BD156-8062-4BC1-A546-4E590B8027D1}"/>
                </a:ext>
              </a:extLst>
            </p:cNvPr>
            <p:cNvSpPr txBox="1"/>
            <p:nvPr/>
          </p:nvSpPr>
          <p:spPr>
            <a:xfrm>
              <a:off x="5234223" y="2840982"/>
              <a:ext cx="27147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28736805-9E57-4394-8CB7-44326CFC3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47" b="90260" l="4094" r="96199">
                        <a14:foregroundMark x1="92982" y1="84416" x2="96491" y2="84416"/>
                        <a14:foregroundMark x1="2339" y1="48377" x2="4094" y2="85390"/>
                        <a14:foregroundMark x1="4094" y1="85390" x2="9649" y2="90584"/>
                        <a14:foregroundMark x1="53655" y1="5844" x2="5848" y2="6494"/>
                        <a14:foregroundMark x1="6140" y1="4221" x2="15497" y2="4221"/>
                        <a14:foregroundMark x1="15497" y1="4221" x2="32164" y2="3247"/>
                        <a14:foregroundMark x1="32164" y1="3247" x2="49123" y2="4870"/>
                        <a14:foregroundMark x1="9649" y1="50649" x2="9649" y2="50649"/>
                        <a14:foregroundMark x1="5263" y1="50649" x2="5263" y2="50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" y="2042419"/>
            <a:ext cx="6158580" cy="277316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218CC1A3-4885-4EFF-86B1-3F9CD9A7E0BF}"/>
              </a:ext>
            </a:extLst>
          </p:cNvPr>
          <p:cNvGrpSpPr/>
          <p:nvPr/>
        </p:nvGrpSpPr>
        <p:grpSpPr>
          <a:xfrm>
            <a:off x="6779904" y="1438867"/>
            <a:ext cx="3494858" cy="886198"/>
            <a:chOff x="5082573" y="2168494"/>
            <a:chExt cx="2866369" cy="93409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C03C87-9574-498C-B703-2DA4E656E1A9}"/>
                </a:ext>
              </a:extLst>
            </p:cNvPr>
            <p:cNvSpPr/>
            <p:nvPr/>
          </p:nvSpPr>
          <p:spPr>
            <a:xfrm>
              <a:off x="5082573" y="2168494"/>
              <a:ext cx="2377329" cy="5175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6135E60-CB53-476B-9603-142D3BC673A1}"/>
                </a:ext>
              </a:extLst>
            </p:cNvPr>
            <p:cNvSpPr txBox="1"/>
            <p:nvPr/>
          </p:nvSpPr>
          <p:spPr>
            <a:xfrm>
              <a:off x="5177983" y="2196439"/>
              <a:ext cx="1161170" cy="48661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重新开始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D623EA5-9D1B-4BCF-8614-4A14C9471F3C}"/>
                </a:ext>
              </a:extLst>
            </p:cNvPr>
            <p:cNvSpPr txBox="1"/>
            <p:nvPr/>
          </p:nvSpPr>
          <p:spPr>
            <a:xfrm>
              <a:off x="5234223" y="2840982"/>
              <a:ext cx="27147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F322E806-D2EB-424B-ACAA-659E43098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28" b="93883" l="4246" r="95315">
                        <a14:foregroundMark x1="22840" y1="16755" x2="37189" y2="16489"/>
                        <a14:foregroundMark x1="37189" y1="16489" x2="43924" y2="17287"/>
                        <a14:foregroundMark x1="14348" y1="17287" x2="19912" y2="24734"/>
                        <a14:foregroundMark x1="13763" y1="45745" x2="12738" y2="63830"/>
                        <a14:foregroundMark x1="12738" y1="63830" x2="14641" y2="82979"/>
                        <a14:foregroundMark x1="14641" y1="82979" x2="15373" y2="84309"/>
                        <a14:foregroundMark x1="5857" y1="24468" x2="3807" y2="6649"/>
                        <a14:foregroundMark x1="3807" y1="6649" x2="23719" y2="2128"/>
                        <a14:foregroundMark x1="23719" y1="2128" x2="60176" y2="2926"/>
                        <a14:foregroundMark x1="4685" y1="5851" x2="4246" y2="23670"/>
                        <a14:foregroundMark x1="18448" y1="93883" x2="35139" y2="93883"/>
                        <a14:foregroundMark x1="89898" y1="86968" x2="95315" y2="88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070" y="2052614"/>
            <a:ext cx="5289485" cy="29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12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A1A8221-73EB-473D-85F4-E0FA622328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逻辑设计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3B59DA4-FB14-468A-BD53-1123CDB0C83B}"/>
              </a:ext>
            </a:extLst>
          </p:cNvPr>
          <p:cNvGrpSpPr/>
          <p:nvPr/>
        </p:nvGrpSpPr>
        <p:grpSpPr>
          <a:xfrm>
            <a:off x="979488" y="1230402"/>
            <a:ext cx="4323356" cy="886198"/>
            <a:chOff x="5082573" y="2168494"/>
            <a:chExt cx="2866369" cy="93409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E16F57B-6228-4411-BE51-77A9D7A503EC}"/>
                </a:ext>
              </a:extLst>
            </p:cNvPr>
            <p:cNvSpPr/>
            <p:nvPr/>
          </p:nvSpPr>
          <p:spPr>
            <a:xfrm>
              <a:off x="5082573" y="2168494"/>
              <a:ext cx="2377329" cy="5175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37ACE85-74D2-400B-93EA-750E01D098AF}"/>
                </a:ext>
              </a:extLst>
            </p:cNvPr>
            <p:cNvSpPr txBox="1"/>
            <p:nvPr/>
          </p:nvSpPr>
          <p:spPr>
            <a:xfrm>
              <a:off x="5110066" y="2196439"/>
              <a:ext cx="2489703" cy="48661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瓢虫与蚜虫或青蛙的碰撞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2939CB05-691C-4450-925B-DEDCD89CA0C1}"/>
                </a:ext>
              </a:extLst>
            </p:cNvPr>
            <p:cNvSpPr txBox="1"/>
            <p:nvPr/>
          </p:nvSpPr>
          <p:spPr>
            <a:xfrm>
              <a:off x="5234223" y="2840982"/>
              <a:ext cx="27147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D435C497-CA66-4148-9682-8FBF79E72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26" b="96278" l="3861" r="94981">
                        <a14:foregroundMark x1="4923" y1="33499" x2="5502" y2="61787"/>
                        <a14:foregroundMark x1="5502" y1="61787" x2="4247" y2="88089"/>
                        <a14:foregroundMark x1="4247" y1="88089" x2="6274" y2="96774"/>
                        <a14:foregroundMark x1="92568" y1="59305" x2="91699" y2="48635"/>
                        <a14:foregroundMark x1="90444" y1="76675" x2="95077" y2="78164"/>
                        <a14:foregroundMark x1="12838" y1="19355" x2="11293" y2="9677"/>
                        <a14:foregroundMark x1="10425" y1="3226" x2="4247" y2="3226"/>
                        <a14:foregroundMark x1="3861" y1="42184" x2="4344" y2="451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8" y="1745091"/>
            <a:ext cx="9685178" cy="37674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A099890-277D-44A0-891E-5B74E643A7E9}"/>
              </a:ext>
            </a:extLst>
          </p:cNvPr>
          <p:cNvSpPr txBox="1"/>
          <p:nvPr/>
        </p:nvSpPr>
        <p:spPr>
          <a:xfrm>
            <a:off x="1208222" y="5670056"/>
            <a:ext cx="643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用上之前创建的过程块，使得逻辑块简单易懂</a:t>
            </a:r>
            <a:r>
              <a:rPr lang="en-US" altLang="zh-CN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83537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A1A8221-73EB-473D-85F4-E0FA622328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逻辑设计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DA0CEAB-A117-4288-8B9B-2A81455087ED}"/>
              </a:ext>
            </a:extLst>
          </p:cNvPr>
          <p:cNvGrpSpPr/>
          <p:nvPr/>
        </p:nvGrpSpPr>
        <p:grpSpPr>
          <a:xfrm>
            <a:off x="979488" y="1519651"/>
            <a:ext cx="4323356" cy="886198"/>
            <a:chOff x="5082573" y="2168494"/>
            <a:chExt cx="2866369" cy="93409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7440E6D-6684-4D3A-8C51-EA5D4D21A300}"/>
                </a:ext>
              </a:extLst>
            </p:cNvPr>
            <p:cNvSpPr/>
            <p:nvPr/>
          </p:nvSpPr>
          <p:spPr>
            <a:xfrm>
              <a:off x="5082573" y="2168494"/>
              <a:ext cx="2377329" cy="5175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1EFE4ED-8E19-4DD5-90EF-569EF5785A3F}"/>
                </a:ext>
              </a:extLst>
            </p:cNvPr>
            <p:cNvSpPr txBox="1"/>
            <p:nvPr/>
          </p:nvSpPr>
          <p:spPr>
            <a:xfrm>
              <a:off x="5110066" y="2196439"/>
              <a:ext cx="2489703" cy="48661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rPr>
                <a:t>计时器的刷新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1D331C0-CD1D-4CEB-84F5-5CEE198B6F9D}"/>
                </a:ext>
              </a:extLst>
            </p:cNvPr>
            <p:cNvSpPr txBox="1"/>
            <p:nvPr/>
          </p:nvSpPr>
          <p:spPr>
            <a:xfrm>
              <a:off x="5234223" y="2840982"/>
              <a:ext cx="27147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endPara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FA0026E8-C147-4DED-8FB9-197209631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24" b="97980" l="5385" r="92821">
                        <a14:foregroundMark x1="6410" y1="36364" x2="7949" y2="18855"/>
                        <a14:foregroundMark x1="7949" y1="18855" x2="18718" y2="6734"/>
                        <a14:foregroundMark x1="18718" y1="6734" x2="47692" y2="6734"/>
                        <a14:foregroundMark x1="47692" y1="6734" x2="60769" y2="5724"/>
                        <a14:foregroundMark x1="60769" y1="5724" x2="75897" y2="5724"/>
                        <a14:foregroundMark x1="8718" y1="4377" x2="5385" y2="21212"/>
                        <a14:foregroundMark x1="5385" y1="21212" x2="6923" y2="37037"/>
                        <a14:foregroundMark x1="77692" y1="56229" x2="89487" y2="52862"/>
                        <a14:foregroundMark x1="92821" y1="53535" x2="83077" y2="46128"/>
                        <a14:foregroundMark x1="13846" y1="49832" x2="18462" y2="95623"/>
                        <a14:foregroundMark x1="52051" y1="95286" x2="59231" y2="95960"/>
                        <a14:foregroundMark x1="80513" y1="97980" x2="91282" y2="96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73" y="2044824"/>
            <a:ext cx="3755228" cy="28597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5082444-3CA7-4B06-B167-8B71D9BAAC02}"/>
              </a:ext>
            </a:extLst>
          </p:cNvPr>
          <p:cNvSpPr txBox="1"/>
          <p:nvPr/>
        </p:nvSpPr>
        <p:spPr>
          <a:xfrm>
            <a:off x="4998005" y="1564855"/>
            <a:ext cx="69354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动画的原理究竟是什么呢？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动画是通过把人物的表情、动作、变化等分解后画成许多动作瞬间的画幅，再用摄影机连续拍摄成一系列画面，给视觉造成连续变化的图画。它的基本原理与电影、电视一样，都是视觉暂留原理。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医学证明人类具有“视觉暂留”的特性，人的眼睛看到一幅画或一个物体后，在</a:t>
            </a:r>
            <a:r>
              <a:rPr lang="en-US" altLang="zh-CN" sz="2000" dirty="0"/>
              <a:t>0.34</a:t>
            </a:r>
            <a:r>
              <a:rPr lang="zh-CN" altLang="en-US" sz="2000" dirty="0"/>
              <a:t>秒内不会消失。利用这一原理，在一幅画还没有消失前播放下一幅画，就会给人造成一种流畅的视觉变化效果。</a:t>
            </a:r>
          </a:p>
          <a:p>
            <a:r>
              <a:rPr lang="zh-CN" altLang="en-US" sz="2000" dirty="0"/>
              <a:t>计时器每隔</a:t>
            </a:r>
            <a:r>
              <a:rPr lang="en-US" altLang="zh-CN" sz="2000" dirty="0"/>
              <a:t>10</a:t>
            </a:r>
            <a:r>
              <a:rPr lang="zh-CN" altLang="en-US" sz="2000" dirty="0"/>
              <a:t>毫秒（</a:t>
            </a:r>
            <a:r>
              <a:rPr lang="en-US" altLang="zh-CN" sz="2000" dirty="0"/>
              <a:t>0.01s</a:t>
            </a:r>
            <a:r>
              <a:rPr lang="zh-CN" altLang="en-US" sz="2000" dirty="0"/>
              <a:t>）调用一次更新，改变了瓢虫、蚜虫和青蛙的位置我们会感觉到这些东西在动。</a:t>
            </a:r>
          </a:p>
        </p:txBody>
      </p:sp>
    </p:spTree>
    <p:extLst>
      <p:ext uri="{BB962C8B-B14F-4D97-AF65-F5344CB8AC3E}">
        <p14:creationId xmlns:p14="http://schemas.microsoft.com/office/powerpoint/2010/main" val="2038049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B4AF98-8102-44B2-9E5B-49355065FE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D4BCABA-E004-4976-8D60-A065B38245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3106481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A909B83-3691-4A8C-936B-42F863442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B823DA6-9EEA-4C1B-A9B7-36081730A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1053556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FF0F760-C095-4F7E-BF1F-0A12CA3183C2}"/>
              </a:ext>
            </a:extLst>
          </p:cNvPr>
          <p:cNvSpPr/>
          <p:nvPr/>
        </p:nvSpPr>
        <p:spPr>
          <a:xfrm>
            <a:off x="1368612" y="1334207"/>
            <a:ext cx="1003919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en-US" altLang="zh-CN" sz="2000" dirty="0">
                <a:latin typeface="黑体" pitchFamily="49" charset="-122"/>
                <a:ea typeface="黑体" pitchFamily="49" charset="-122"/>
              </a:rPr>
              <a:t>1.</a:t>
            </a:r>
            <a:r>
              <a:rPr kumimoji="1" lang="zh-CN" altLang="en-US" sz="2000" dirty="0">
                <a:latin typeface="黑体" pitchFamily="49" charset="-122"/>
                <a:ea typeface="黑体" pitchFamily="49" charset="-122"/>
              </a:rPr>
              <a:t>下列关于精灵的说法正确的有哪些</a:t>
            </a:r>
            <a:r>
              <a:rPr kumimoji="1" lang="en-US" altLang="zh-CN" sz="2000" dirty="0">
                <a:latin typeface="黑体" pitchFamily="49" charset="-122"/>
                <a:ea typeface="黑体" pitchFamily="49" charset="-122"/>
              </a:rPr>
              <a:t>?</a:t>
            </a:r>
          </a:p>
          <a:p>
            <a:pPr>
              <a:spcBef>
                <a:spcPct val="20000"/>
              </a:spcBef>
            </a:pPr>
            <a:r>
              <a:rPr kumimoji="1" lang="en-US" altLang="zh-CN" sz="2000" dirty="0">
                <a:latin typeface="黑体" pitchFamily="49" charset="-122"/>
                <a:ea typeface="黑体" pitchFamily="49" charset="-122"/>
              </a:rPr>
              <a:t>A.</a:t>
            </a:r>
            <a:r>
              <a:rPr kumimoji="1" lang="zh-CN" altLang="en-US" sz="2000" dirty="0">
                <a:latin typeface="黑体" pitchFamily="49" charset="-122"/>
                <a:ea typeface="黑体" pitchFamily="49" charset="-122"/>
              </a:rPr>
              <a:t>能检测与其他精灵的碰撞</a:t>
            </a:r>
            <a:r>
              <a:rPr kumimoji="1" lang="en-US" altLang="zh-CN" sz="2000" dirty="0">
                <a:latin typeface="黑体" pitchFamily="49" charset="-122"/>
                <a:ea typeface="黑体" pitchFamily="49" charset="-122"/>
              </a:rPr>
              <a:t>	B.</a:t>
            </a:r>
            <a:r>
              <a:rPr kumimoji="1" lang="zh-CN" altLang="en-US" sz="2000" dirty="0">
                <a:latin typeface="黑体" pitchFamily="49" charset="-122"/>
                <a:ea typeface="黑体" pitchFamily="49" charset="-122"/>
              </a:rPr>
              <a:t>必须控制</a:t>
            </a:r>
            <a:r>
              <a:rPr kumimoji="1" lang="en-US" altLang="zh-CN" sz="2000" dirty="0">
                <a:latin typeface="黑体" pitchFamily="49" charset="-122"/>
                <a:ea typeface="黑体" pitchFamily="49" charset="-122"/>
              </a:rPr>
              <a:t>X</a:t>
            </a:r>
            <a:r>
              <a:rPr kumimoji="1" lang="zh-CN" altLang="en-US" sz="2000" dirty="0">
                <a:latin typeface="黑体" pitchFamily="49" charset="-122"/>
                <a:ea typeface="黑体" pitchFamily="49" charset="-122"/>
              </a:rPr>
              <a:t>、</a:t>
            </a:r>
            <a:r>
              <a:rPr kumimoji="1" lang="en-US" altLang="zh-CN" sz="2000" dirty="0">
                <a:latin typeface="黑体" pitchFamily="49" charset="-122"/>
                <a:ea typeface="黑体" pitchFamily="49" charset="-122"/>
              </a:rPr>
              <a:t>Y</a:t>
            </a:r>
            <a:r>
              <a:rPr kumimoji="1" lang="zh-CN" altLang="en-US" sz="2000" dirty="0">
                <a:latin typeface="黑体" pitchFamily="49" charset="-122"/>
                <a:ea typeface="黑体" pitchFamily="49" charset="-122"/>
              </a:rPr>
              <a:t>坐标才能移动</a:t>
            </a:r>
            <a:endParaRPr kumimoji="1" lang="en-US" altLang="zh-CN" sz="2000" dirty="0">
              <a:latin typeface="黑体" pitchFamily="49" charset="-122"/>
              <a:ea typeface="黑体" pitchFamily="49" charset="-122"/>
            </a:endParaRPr>
          </a:p>
          <a:p>
            <a:pPr>
              <a:spcBef>
                <a:spcPct val="20000"/>
              </a:spcBef>
            </a:pPr>
            <a:r>
              <a:rPr kumimoji="1" lang="en-US" altLang="zh-CN" sz="2000" dirty="0">
                <a:latin typeface="黑体" pitchFamily="49" charset="-122"/>
                <a:ea typeface="黑体" pitchFamily="49" charset="-122"/>
              </a:rPr>
              <a:t>C.</a:t>
            </a:r>
            <a:r>
              <a:rPr kumimoji="1" lang="zh-CN" altLang="en-US" sz="2000" dirty="0">
                <a:latin typeface="黑体" pitchFamily="49" charset="-122"/>
                <a:ea typeface="黑体" pitchFamily="49" charset="-122"/>
              </a:rPr>
              <a:t>能检测被拖动或者被触碰</a:t>
            </a:r>
            <a:r>
              <a:rPr kumimoji="1" lang="en-US" altLang="zh-CN" sz="2000" dirty="0">
                <a:latin typeface="黑体" pitchFamily="49" charset="-122"/>
                <a:ea typeface="黑体" pitchFamily="49" charset="-122"/>
              </a:rPr>
              <a:t>	D.</a:t>
            </a:r>
            <a:r>
              <a:rPr kumimoji="1" lang="zh-CN" altLang="en-US" sz="2000" dirty="0">
                <a:latin typeface="黑体" pitchFamily="49" charset="-122"/>
                <a:ea typeface="黑体" pitchFamily="49" charset="-122"/>
              </a:rPr>
              <a:t>精灵可以在画布之外使用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5607026-7021-41DD-9B74-1AF37F4DBB3F}"/>
              </a:ext>
            </a:extLst>
          </p:cNvPr>
          <p:cNvSpPr/>
          <p:nvPr/>
        </p:nvSpPr>
        <p:spPr>
          <a:xfrm>
            <a:off x="1344142" y="2480674"/>
            <a:ext cx="100391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答案：</a:t>
            </a:r>
            <a:r>
              <a:rPr kumimoji="1"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AC</a:t>
            </a:r>
            <a:endParaRPr kumimoji="1" lang="zh-CN" altLang="en-US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87232CB-F7B5-41EC-9005-490AFDC77014}"/>
              </a:ext>
            </a:extLst>
          </p:cNvPr>
          <p:cNvSpPr/>
          <p:nvPr/>
        </p:nvSpPr>
        <p:spPr>
          <a:xfrm>
            <a:off x="1368612" y="3228945"/>
            <a:ext cx="100391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en-US" altLang="zh-CN" sz="2000" dirty="0">
                <a:latin typeface="黑体" pitchFamily="49" charset="-122"/>
                <a:ea typeface="黑体" pitchFamily="49" charset="-122"/>
              </a:rPr>
              <a:t>2.</a:t>
            </a:r>
            <a:r>
              <a:rPr kumimoji="1" lang="zh-CN" altLang="en-US" sz="2000" dirty="0">
                <a:latin typeface="黑体" pitchFamily="49" charset="-122"/>
                <a:ea typeface="黑体" pitchFamily="49" charset="-122"/>
              </a:rPr>
              <a:t>本次案例中青蛙能到达的最右边的</a:t>
            </a:r>
            <a:r>
              <a:rPr kumimoji="1" lang="en-US" altLang="zh-CN" sz="2000" dirty="0">
                <a:latin typeface="黑体" pitchFamily="49" charset="-122"/>
                <a:ea typeface="黑体" pitchFamily="49" charset="-122"/>
              </a:rPr>
              <a:t>X</a:t>
            </a:r>
            <a:r>
              <a:rPr kumimoji="1" lang="zh-CN" altLang="en-US" sz="2000" dirty="0">
                <a:latin typeface="黑体" pitchFamily="49" charset="-122"/>
                <a:ea typeface="黑体" pitchFamily="49" charset="-122"/>
              </a:rPr>
              <a:t>位置是否等于画布的最大宽度？</a:t>
            </a:r>
            <a:endParaRPr kumimoji="1"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CB5752-1514-4603-963B-04CAC8916D5F}"/>
              </a:ext>
            </a:extLst>
          </p:cNvPr>
          <p:cNvSpPr/>
          <p:nvPr/>
        </p:nvSpPr>
        <p:spPr>
          <a:xfrm>
            <a:off x="1344142" y="3732763"/>
            <a:ext cx="100391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答案：否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BA8E849-AD4A-438D-8CBA-BBF229E571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28594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310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D2AB7C6-E4F6-414E-856B-E32A77C02B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7A7C907-4176-4BD6-96E5-3B70E74E9FB8}"/>
              </a:ext>
            </a:extLst>
          </p:cNvPr>
          <p:cNvSpPr/>
          <p:nvPr/>
        </p:nvSpPr>
        <p:spPr>
          <a:xfrm>
            <a:off x="1376266" y="1334207"/>
            <a:ext cx="4263428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目标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AE28A1-A17F-4619-BD75-8442052BB67F}"/>
              </a:ext>
            </a:extLst>
          </p:cNvPr>
          <p:cNvSpPr/>
          <p:nvPr/>
        </p:nvSpPr>
        <p:spPr>
          <a:xfrm>
            <a:off x="1398119" y="1721247"/>
            <a:ext cx="6729047" cy="2696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dirty="0">
                <a:latin typeface="黑体" pitchFamily="49" charset="-122"/>
                <a:ea typeface="黑体" pitchFamily="49" charset="-122"/>
              </a:rPr>
              <a:t>使用多个精灵组件，并检测它们之间的碰撞；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dirty="0">
                <a:latin typeface="黑体" pitchFamily="49" charset="-122"/>
                <a:ea typeface="黑体" pitchFamily="49" charset="-122"/>
              </a:rPr>
              <a:t>使用方向传感器组件检测设备的倾斜，并用它来控制精灵；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dirty="0">
                <a:latin typeface="黑体" pitchFamily="49" charset="-122"/>
                <a:ea typeface="黑体" pitchFamily="49" charset="-122"/>
              </a:rPr>
              <a:t>改变精灵的显示图片；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dirty="0">
                <a:latin typeface="黑体" pitchFamily="49" charset="-122"/>
                <a:ea typeface="黑体" pitchFamily="49" charset="-122"/>
              </a:rPr>
              <a:t>在画布组件上画线；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dirty="0">
                <a:latin typeface="黑体" pitchFamily="49" charset="-122"/>
                <a:ea typeface="黑体" pitchFamily="49" charset="-122"/>
              </a:rPr>
              <a:t>用计时器组件控制多个事件；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dirty="0">
                <a:latin typeface="黑体" pitchFamily="49" charset="-122"/>
                <a:ea typeface="黑体" pitchFamily="49" charset="-122"/>
              </a:rPr>
              <a:t>用变量来记录数值（瓢虫的能量水平）；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dirty="0">
                <a:latin typeface="黑体" pitchFamily="49" charset="-122"/>
                <a:ea typeface="黑体" pitchFamily="49" charset="-122"/>
              </a:rPr>
              <a:t>创建和使用带参数的过程；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zh-CN" altLang="en-US" dirty="0">
                <a:latin typeface="黑体" pitchFamily="49" charset="-122"/>
                <a:ea typeface="黑体" pitchFamily="49" charset="-122"/>
              </a:rPr>
              <a:t>使用</a:t>
            </a:r>
            <a:r>
              <a:rPr kumimoji="1" lang="en-US" altLang="zh-CN" dirty="0">
                <a:latin typeface="黑体" pitchFamily="49" charset="-122"/>
                <a:ea typeface="黑体" pitchFamily="49" charset="-122"/>
              </a:rPr>
              <a:t>and</a:t>
            </a:r>
            <a:r>
              <a:rPr kumimoji="1" lang="zh-CN" altLang="en-US" dirty="0">
                <a:latin typeface="黑体" pitchFamily="49" charset="-122"/>
                <a:ea typeface="黑体" pitchFamily="49" charset="-122"/>
              </a:rPr>
              <a:t>块。</a:t>
            </a:r>
            <a:endParaRPr kumimoji="1" lang="en-US" alt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ED36546-88BF-480F-A460-1E48891B99CE}"/>
              </a:ext>
            </a:extLst>
          </p:cNvPr>
          <p:cNvSpPr/>
          <p:nvPr/>
        </p:nvSpPr>
        <p:spPr>
          <a:xfrm>
            <a:off x="1376266" y="4741415"/>
            <a:ext cx="4263428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材料准备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97E87CF-5799-4B87-BA8C-ECA8AEBDD487}"/>
              </a:ext>
            </a:extLst>
          </p:cNvPr>
          <p:cNvSpPr/>
          <p:nvPr/>
        </p:nvSpPr>
        <p:spPr>
          <a:xfrm>
            <a:off x="1368611" y="533888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en-US" altLang="zh-CN" dirty="0">
                <a:latin typeface="黑体" pitchFamily="49" charset="-122"/>
                <a:ea typeface="黑体" pitchFamily="49" charset="-122"/>
              </a:rPr>
              <a:t>5</a:t>
            </a:r>
            <a:r>
              <a:rPr kumimoji="1" lang="zh-CN" altLang="en-US" dirty="0">
                <a:latin typeface="黑体" pitchFamily="49" charset="-122"/>
                <a:ea typeface="黑体" pitchFamily="49" charset="-122"/>
              </a:rPr>
              <a:t>张图片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B840A18-BC83-4B34-B952-0C4B9AB7A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283" y="5058355"/>
            <a:ext cx="6095999" cy="129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94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D2AB7C6-E4F6-414E-856B-E32A77C02B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DDD9D4-10F6-4710-8403-245A04125D52}"/>
              </a:ext>
            </a:extLst>
          </p:cNvPr>
          <p:cNvSpPr/>
          <p:nvPr/>
        </p:nvSpPr>
        <p:spPr>
          <a:xfrm>
            <a:off x="1368611" y="1701372"/>
            <a:ext cx="83425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       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游戏是移动应用中最令人兴奋的部分，无论是玩游戏，还是做游戏。最近红极一时“愤怒的小鸟”，根据开发者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Rovio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公司称，第一年下载量达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50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万次，同时每天运行的人时数超过一百万小时。</a:t>
            </a:r>
            <a:endParaRPr lang="zh-CN" altLang="en-US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4A48DA-72E7-4CD8-812B-205D719FD921}"/>
              </a:ext>
            </a:extLst>
          </p:cNvPr>
          <p:cNvSpPr txBox="1"/>
          <p:nvPr/>
        </p:nvSpPr>
        <p:spPr>
          <a:xfrm>
            <a:off x="1368611" y="3017581"/>
            <a:ext cx="73063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     </a:t>
            </a:r>
            <a:r>
              <a:rPr lang="zh-CN" altLang="en-US" sz="2000" dirty="0"/>
              <a:t>本次案例我们将制作一个简单的游戏，一只瓢虫通过捕食蚜虫来获得生存，同时又要避开青蛙的攻击。游戏规则如下：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1.</a:t>
            </a:r>
            <a:r>
              <a:rPr lang="zh-CN" altLang="en-US" sz="2000" dirty="0"/>
              <a:t>瓢虫初始生命值</a:t>
            </a:r>
            <a:r>
              <a:rPr lang="en-US" altLang="zh-CN" sz="2000" dirty="0"/>
              <a:t>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2.</a:t>
            </a:r>
            <a:r>
              <a:rPr lang="zh-CN" altLang="en-US" sz="2000" dirty="0"/>
              <a:t>瓢虫每吃掉</a:t>
            </a:r>
            <a:r>
              <a:rPr lang="en-US" altLang="zh-CN" sz="2000" dirty="0"/>
              <a:t>1</a:t>
            </a:r>
            <a:r>
              <a:rPr lang="zh-CN" altLang="en-US" sz="2000" dirty="0"/>
              <a:t>只蚜虫</a:t>
            </a:r>
            <a:r>
              <a:rPr lang="en-US" altLang="zh-CN" sz="2000" dirty="0"/>
              <a:t>+50</a:t>
            </a:r>
            <a:r>
              <a:rPr lang="zh-CN" altLang="en-US" sz="2000" dirty="0"/>
              <a:t>生命值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3.</a:t>
            </a:r>
            <a:r>
              <a:rPr lang="zh-CN" altLang="en-US" sz="2000" dirty="0"/>
              <a:t>瓢虫的血量会一直减小，生命为</a:t>
            </a:r>
            <a:r>
              <a:rPr lang="en-US" altLang="zh-CN" sz="2000" dirty="0"/>
              <a:t>0</a:t>
            </a:r>
            <a:r>
              <a:rPr lang="zh-CN" altLang="en-US" sz="2000" dirty="0"/>
              <a:t>游戏结束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4.</a:t>
            </a:r>
            <a:r>
              <a:rPr lang="zh-CN" altLang="en-US" sz="2000" dirty="0"/>
              <a:t>蚜虫每次随机出现</a:t>
            </a:r>
            <a:r>
              <a:rPr lang="en-US" altLang="zh-CN" sz="2000" dirty="0"/>
              <a:t>1</a:t>
            </a:r>
            <a:r>
              <a:rPr lang="zh-CN" altLang="en-US" sz="2000" dirty="0"/>
              <a:t>只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5.</a:t>
            </a:r>
            <a:r>
              <a:rPr lang="zh-CN" altLang="en-US" sz="2000" dirty="0"/>
              <a:t>青蛙在下面来回走动，碰到就游戏结束了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63723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99086E-E707-4C65-945E-DDE8769EF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8357515-E0B5-4B68-9D66-E8C4304193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游戏展示</a:t>
            </a:r>
          </a:p>
        </p:txBody>
      </p:sp>
    </p:spTree>
    <p:extLst>
      <p:ext uri="{BB962C8B-B14F-4D97-AF65-F5344CB8AC3E}">
        <p14:creationId xmlns:p14="http://schemas.microsoft.com/office/powerpoint/2010/main" val="1350796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游戏展示</a:t>
            </a:r>
            <a:r>
              <a:rPr lang="en-US" altLang="zh-CN" dirty="0"/>
              <a:t>——</a:t>
            </a:r>
            <a:r>
              <a:rPr lang="zh-CN" altLang="en-US" dirty="0"/>
              <a:t>瓢虫快跑</a:t>
            </a:r>
          </a:p>
        </p:txBody>
      </p:sp>
      <p:pic>
        <p:nvPicPr>
          <p:cNvPr id="10" name="案例七演示视频">
            <a:hlinkClick r:id="" action="ppaction://media"/>
            <a:extLst>
              <a:ext uri="{FF2B5EF4-FFF2-40B4-BE49-F238E27FC236}">
                <a16:creationId xmlns:a16="http://schemas.microsoft.com/office/drawing/2014/main" id="{DB531CB8-3E1E-4EB2-9029-F9218FE638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5976" y="1214730"/>
            <a:ext cx="8556172" cy="481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4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游戏展示</a:t>
            </a:r>
            <a:r>
              <a:rPr lang="en-US" altLang="zh-CN" dirty="0"/>
              <a:t>——</a:t>
            </a:r>
            <a:r>
              <a:rPr lang="zh-CN" altLang="en-US" dirty="0"/>
              <a:t>瓢虫快跑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984ACD-B2AB-4523-9B63-CE2BB6963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34" y="1185121"/>
            <a:ext cx="2843340" cy="50548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1673AA-7727-43C0-890D-FEF24F26B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277" y="1293134"/>
            <a:ext cx="5240874" cy="49863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61D12DD-6A8A-4EB9-8D39-761EDD0EDF0D}"/>
              </a:ext>
            </a:extLst>
          </p:cNvPr>
          <p:cNvSpPr txBox="1"/>
          <p:nvPr/>
        </p:nvSpPr>
        <p:spPr>
          <a:xfrm>
            <a:off x="5962277" y="1997475"/>
            <a:ext cx="81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瓢虫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E3253AA-ACD3-498C-8201-74AEA9D38F6C}"/>
              </a:ext>
            </a:extLst>
          </p:cNvPr>
          <p:cNvSpPr txBox="1"/>
          <p:nvPr/>
        </p:nvSpPr>
        <p:spPr>
          <a:xfrm>
            <a:off x="5892735" y="2519747"/>
            <a:ext cx="81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青蛙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DD140C-7B18-4FE3-A660-E7E14AF09FCF}"/>
              </a:ext>
            </a:extLst>
          </p:cNvPr>
          <p:cNvSpPr txBox="1"/>
          <p:nvPr/>
        </p:nvSpPr>
        <p:spPr>
          <a:xfrm>
            <a:off x="10038607" y="1901301"/>
            <a:ext cx="81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蚜虫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97B718-5154-4DC3-ACCA-FB2A76B8350A}"/>
              </a:ext>
            </a:extLst>
          </p:cNvPr>
          <p:cNvSpPr txBox="1"/>
          <p:nvPr/>
        </p:nvSpPr>
        <p:spPr>
          <a:xfrm>
            <a:off x="10225037" y="2878800"/>
            <a:ext cx="123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游戏场地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02F9CEB-562C-42DE-8F81-DF9696FF45B5}"/>
              </a:ext>
            </a:extLst>
          </p:cNvPr>
          <p:cNvCxnSpPr/>
          <p:nvPr/>
        </p:nvCxnSpPr>
        <p:spPr>
          <a:xfrm>
            <a:off x="6968971" y="1997475"/>
            <a:ext cx="0" cy="2589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1288EA99-C177-4149-BE3E-63B609E0B2CC}"/>
              </a:ext>
            </a:extLst>
          </p:cNvPr>
          <p:cNvSpPr txBox="1"/>
          <p:nvPr/>
        </p:nvSpPr>
        <p:spPr>
          <a:xfrm>
            <a:off x="10225038" y="4550128"/>
            <a:ext cx="154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瓢虫血条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228BC83-650F-4FBD-9A0B-A4A168DEE5BC}"/>
              </a:ext>
            </a:extLst>
          </p:cNvPr>
          <p:cNvSpPr txBox="1"/>
          <p:nvPr/>
        </p:nvSpPr>
        <p:spPr>
          <a:xfrm>
            <a:off x="10225037" y="5257066"/>
            <a:ext cx="142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垂直布局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EFDB9E-F83E-4D47-AF47-8795294D956C}"/>
              </a:ext>
            </a:extLst>
          </p:cNvPr>
          <p:cNvSpPr txBox="1"/>
          <p:nvPr/>
        </p:nvSpPr>
        <p:spPr>
          <a:xfrm>
            <a:off x="5223031" y="3877349"/>
            <a:ext cx="1456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血量标签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876FFD8-805A-46FD-8FC6-ED2EE5704180}"/>
              </a:ext>
            </a:extLst>
          </p:cNvPr>
          <p:cNvSpPr txBox="1"/>
          <p:nvPr/>
        </p:nvSpPr>
        <p:spPr>
          <a:xfrm>
            <a:off x="4803494" y="4729841"/>
            <a:ext cx="1858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重新开始按钮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CF1AAE-EA13-4ADB-BEC0-B3FBC503CCD4}"/>
              </a:ext>
            </a:extLst>
          </p:cNvPr>
          <p:cNvSpPr txBox="1"/>
          <p:nvPr/>
        </p:nvSpPr>
        <p:spPr>
          <a:xfrm>
            <a:off x="5223031" y="5263987"/>
            <a:ext cx="1429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规则标签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CF15531-B1BA-4AAD-8DE5-862D73067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238" y="3014458"/>
            <a:ext cx="2265037" cy="69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8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1DF7322-DE3E-496A-843E-914B3DFB2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00ECC59-65E9-4BC9-9EAC-4D9F186E2A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</a:p>
        </p:txBody>
      </p:sp>
    </p:spTree>
    <p:extLst>
      <p:ext uri="{BB962C8B-B14F-4D97-AF65-F5344CB8AC3E}">
        <p14:creationId xmlns:p14="http://schemas.microsoft.com/office/powerpoint/2010/main" val="2682728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29929EE8-3FB3-419B-94C3-57E66CA722C6}" vid="{8AC08D05-3A3C-4639-B537-B3756679560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</TotalTime>
  <Words>1710</Words>
  <Application>Microsoft Office PowerPoint</Application>
  <PresentationFormat>宽屏</PresentationFormat>
  <Paragraphs>238</Paragraphs>
  <Slides>31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Noto Sans S Chinese Medium</vt:lpstr>
      <vt:lpstr>等线</vt:lpstr>
      <vt:lpstr>黑体</vt:lpstr>
      <vt:lpstr>杨任东竹石体-Regular</vt:lpstr>
      <vt:lpstr>字魂105号-简雅黑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zhuojun choi</dc:creator>
  <cp:lastModifiedBy> </cp:lastModifiedBy>
  <cp:revision>15</cp:revision>
  <dcterms:created xsi:type="dcterms:W3CDTF">2020-02-26T08:51:50Z</dcterms:created>
  <dcterms:modified xsi:type="dcterms:W3CDTF">2020-03-03T10:05:27Z</dcterms:modified>
</cp:coreProperties>
</file>